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4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C5BF907-5A08-453A-B44D-13A3ACA923A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3C66DBE-2AF6-4DAF-A7E4-710F243C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6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LASIK Eye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BME 281 Presentation October 22</a:t>
            </a:r>
            <a:r>
              <a:rPr lang="en-US" baseline="30000" dirty="0" smtClean="0"/>
              <a:t>nd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Michael McAfee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69" y="2318197"/>
            <a:ext cx="9321642" cy="3473003"/>
          </a:xfrm>
        </p:spPr>
        <p:txBody>
          <a:bodyPr/>
          <a:lstStyle/>
          <a:p>
            <a:r>
              <a:rPr lang="en-US" dirty="0" smtClean="0"/>
              <a:t>Look for a 100% success rate with 20/20 vision</a:t>
            </a:r>
          </a:p>
          <a:p>
            <a:r>
              <a:rPr lang="en-US" dirty="0" smtClean="0"/>
              <a:t>Lower the price / more affordable</a:t>
            </a:r>
          </a:p>
          <a:p>
            <a:r>
              <a:rPr lang="en-US" dirty="0" smtClean="0"/>
              <a:t>Speed up the recovery time</a:t>
            </a:r>
          </a:p>
          <a:p>
            <a:r>
              <a:rPr lang="en-US" dirty="0" smtClean="0"/>
              <a:t>Make it available for everyone</a:t>
            </a:r>
          </a:p>
          <a:p>
            <a:pPr lvl="1"/>
            <a:r>
              <a:rPr lang="en-US" dirty="0" smtClean="0"/>
              <a:t>Change standards of screening as technology advances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20" y="609600"/>
            <a:ext cx="9515790" cy="1219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801"/>
            <a:ext cx="9905998" cy="4716780"/>
          </a:xfrm>
        </p:spPr>
        <p:txBody>
          <a:bodyPr>
            <a:noAutofit/>
          </a:bodyPr>
          <a:lstStyle/>
          <a:p>
            <a:r>
              <a:rPr lang="en-US" dirty="0"/>
              <a:t>[1] "LASIK Laser Eye Surgery: Procedure, Recovery, and Side Effects." WebMD. WebMD, n.d. Web. 17 Oct. 2014. &lt;http://www.webmd.com/eye-health/lasik-laser-eye-surgery&gt;.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2] Bellis, Mary. "The Tools of Laser Eye Surgery - Who Invented LASIK." About.com Inventors. About.com, n.d. Web. 17 Oct. 2014. </a:t>
            </a:r>
            <a:r>
              <a:rPr lang="en-US" dirty="0" smtClean="0"/>
              <a:t>&lt;</a:t>
            </a:r>
            <a:r>
              <a:rPr lang="en-US" dirty="0"/>
              <a:t>http://inventors.about.com/od/lstartinventions/a/Laser- Vision-Correction.htm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 </a:t>
            </a:r>
            <a:r>
              <a:rPr lang="en-US" dirty="0"/>
              <a:t>[3] Bores, Leo D., and Richard D. Smith. Refractive eye surgery. Boston: Blackwell Scientific Publications, 1993. Print.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4] "A Complete Guide to the LASIK Procedure." All about Vision. n.d. Web. 19 Oct. 2014. &lt;http://www.allaboutvision.com/visionsurgery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5] Cole, J. (2012). Are You Losing Sight of LASIK?. Review of Optometry, 149(11), 53-86.</a:t>
            </a:r>
          </a:p>
        </p:txBody>
      </p:sp>
    </p:spTree>
    <p:extLst>
      <p:ext uri="{BB962C8B-B14F-4D97-AF65-F5344CB8AC3E}">
        <p14:creationId xmlns:p14="http://schemas.microsoft.com/office/powerpoint/2010/main" val="19183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36" y="252605"/>
            <a:ext cx="6676707" cy="1905000"/>
          </a:xfrm>
        </p:spPr>
        <p:txBody>
          <a:bodyPr/>
          <a:lstStyle/>
          <a:p>
            <a:r>
              <a:rPr lang="en-US" dirty="0" smtClean="0"/>
              <a:t>Problem being 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9" y="2171700"/>
            <a:ext cx="5949631" cy="3619500"/>
          </a:xfrm>
        </p:spPr>
        <p:txBody>
          <a:bodyPr>
            <a:noAutofit/>
          </a:bodyPr>
          <a:lstStyle/>
          <a:p>
            <a:r>
              <a:rPr lang="en-US" dirty="0" smtClean="0"/>
              <a:t>Refractive surgery corrects vision to eyes</a:t>
            </a:r>
          </a:p>
          <a:p>
            <a:r>
              <a:rPr lang="en-US" dirty="0" smtClean="0"/>
              <a:t>LASIK – laser in-situ keratomileusis</a:t>
            </a:r>
          </a:p>
          <a:p>
            <a:r>
              <a:rPr lang="en-US" dirty="0" smtClean="0"/>
              <a:t>Introduced in 1991</a:t>
            </a:r>
          </a:p>
          <a:p>
            <a:r>
              <a:rPr lang="en-US" dirty="0" smtClean="0"/>
              <a:t>Restores vision to people that have</a:t>
            </a:r>
          </a:p>
          <a:p>
            <a:pPr lvl="1"/>
            <a:r>
              <a:rPr lang="en-US" sz="2000" dirty="0" smtClean="0"/>
              <a:t>Myopia</a:t>
            </a:r>
          </a:p>
          <a:p>
            <a:pPr lvl="1"/>
            <a:r>
              <a:rPr lang="en-US" sz="2000" dirty="0" smtClean="0"/>
              <a:t>Hyperopia</a:t>
            </a:r>
          </a:p>
          <a:p>
            <a:pPr lvl="1"/>
            <a:r>
              <a:rPr lang="en-US" sz="2000" dirty="0" smtClean="0"/>
              <a:t>astigmatism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2" y="2157605"/>
            <a:ext cx="4404358" cy="363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8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05941"/>
            <a:ext cx="9905998" cy="3985260"/>
          </a:xfrm>
        </p:spPr>
        <p:txBody>
          <a:bodyPr>
            <a:normAutofit/>
          </a:bodyPr>
          <a:lstStyle/>
          <a:p>
            <a:pPr marL="285750" lvl="1"/>
            <a:r>
              <a:rPr lang="en-US" sz="2000" dirty="0" smtClean="0"/>
              <a:t>Radial Keratotomy – 1950 with doctor </a:t>
            </a:r>
            <a:r>
              <a:rPr lang="en-US" sz="2000" dirty="0"/>
              <a:t>T</a:t>
            </a:r>
            <a:r>
              <a:rPr lang="en-US" sz="2000" dirty="0" smtClean="0"/>
              <a:t>sutomu Sato</a:t>
            </a:r>
          </a:p>
          <a:p>
            <a:pPr marL="742950" lvl="2"/>
            <a:r>
              <a:rPr lang="en-US" sz="2000" dirty="0" smtClean="0"/>
              <a:t>To correct nearsightedness with a series of incisions made to cornea</a:t>
            </a:r>
          </a:p>
          <a:p>
            <a:pPr marL="285750" lvl="1"/>
            <a:r>
              <a:rPr lang="en-US" sz="2000" dirty="0" smtClean="0"/>
              <a:t>1970s with IBM researcher Doctor Srinivasin</a:t>
            </a:r>
          </a:p>
          <a:p>
            <a:pPr marL="742950" lvl="2"/>
            <a:r>
              <a:rPr lang="en-US" sz="2000" dirty="0" smtClean="0"/>
              <a:t> </a:t>
            </a:r>
            <a:r>
              <a:rPr lang="en-US" sz="2000" dirty="0"/>
              <a:t>Introduced Lasers to medical </a:t>
            </a:r>
            <a:r>
              <a:rPr lang="en-US" sz="2000" dirty="0" smtClean="0"/>
              <a:t>community</a:t>
            </a:r>
          </a:p>
          <a:p>
            <a:r>
              <a:rPr lang="en-US" dirty="0" smtClean="0"/>
              <a:t>Photorefractive Keratectomy – 1983 with Doctor Steven Trokel &amp; Srinivasin</a:t>
            </a:r>
          </a:p>
          <a:p>
            <a:pPr lvl="1"/>
            <a:r>
              <a:rPr lang="en-US" dirty="0" smtClean="0"/>
              <a:t>Same procedure as radial except used with lasers , Preformed in Germany</a:t>
            </a:r>
          </a:p>
          <a:p>
            <a:r>
              <a:rPr lang="en-US" dirty="0" smtClean="0"/>
              <a:t>LASIK Eye Surgery – 1991 with Greek doctor Ioannis Pallikaris</a:t>
            </a:r>
          </a:p>
        </p:txBody>
      </p:sp>
    </p:spTree>
    <p:extLst>
      <p:ext uri="{BB962C8B-B14F-4D97-AF65-F5344CB8AC3E}">
        <p14:creationId xmlns:p14="http://schemas.microsoft.com/office/powerpoint/2010/main" val="22412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104841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 -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949" y="2278216"/>
            <a:ext cx="5027567" cy="3124201"/>
          </a:xfrm>
        </p:spPr>
        <p:txBody>
          <a:bodyPr>
            <a:noAutofit/>
          </a:bodyPr>
          <a:lstStyle/>
          <a:p>
            <a:r>
              <a:rPr lang="en-US" dirty="0" smtClean="0"/>
              <a:t>Visit an eye doctor that will see if Lasik is right for you</a:t>
            </a:r>
          </a:p>
          <a:p>
            <a:r>
              <a:rPr lang="en-US" dirty="0" smtClean="0"/>
              <a:t>Not all people qualify</a:t>
            </a:r>
          </a:p>
          <a:p>
            <a:r>
              <a:rPr lang="en-US" dirty="0" smtClean="0"/>
              <a:t>IF yes:</a:t>
            </a:r>
          </a:p>
          <a:p>
            <a:pPr lvl="1"/>
            <a:r>
              <a:rPr lang="en-US" dirty="0" smtClean="0"/>
              <a:t>Measure the shape / thickness of cornea</a:t>
            </a:r>
          </a:p>
          <a:p>
            <a:pPr lvl="1"/>
            <a:r>
              <a:rPr lang="en-US" dirty="0" smtClean="0"/>
              <a:t>Pupil size</a:t>
            </a:r>
          </a:p>
          <a:p>
            <a:pPr lvl="1"/>
            <a:r>
              <a:rPr lang="en-US" dirty="0" smtClean="0"/>
              <a:t>Moistness / chemical structure</a:t>
            </a:r>
          </a:p>
          <a:p>
            <a:pPr lvl="1"/>
            <a:r>
              <a:rPr lang="en-US" dirty="0" smtClean="0"/>
              <a:t>Refractive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2" y="1992467"/>
            <a:ext cx="4989196" cy="369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16380"/>
          </a:xfrm>
        </p:spPr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25980"/>
            <a:ext cx="9905998" cy="4320540"/>
          </a:xfrm>
        </p:spPr>
        <p:txBody>
          <a:bodyPr>
            <a:noAutofit/>
          </a:bodyPr>
          <a:lstStyle/>
          <a:p>
            <a:r>
              <a:rPr lang="en-US" sz="2200" dirty="0" smtClean="0"/>
              <a:t>Before surgery, numbing eye drops are put in eyes and eyes are held open with a surgical tool</a:t>
            </a:r>
          </a:p>
          <a:p>
            <a:r>
              <a:rPr lang="en-US" sz="2200" dirty="0" smtClean="0"/>
              <a:t>A microkeratome (Laser) creates a thin, circular “flap” in the cornea (almost 300 degrees)</a:t>
            </a:r>
          </a:p>
          <a:p>
            <a:r>
              <a:rPr lang="en-US" sz="2200" dirty="0" smtClean="0"/>
              <a:t>Surgeon will fold back flap to access underlying cornea (stromal)</a:t>
            </a:r>
          </a:p>
          <a:p>
            <a:r>
              <a:rPr lang="en-US" sz="2200" dirty="0" smtClean="0"/>
              <a:t>To remove microscopic amounts of corneal tissue use an excimer laser</a:t>
            </a:r>
          </a:p>
          <a:p>
            <a:pPr lvl="1"/>
            <a:r>
              <a:rPr lang="en-US" sz="2200" dirty="0" smtClean="0"/>
              <a:t>Uses cool UV light to reshape cornea</a:t>
            </a:r>
          </a:p>
          <a:p>
            <a:pPr lvl="1"/>
            <a:r>
              <a:rPr lang="en-US" sz="2200" dirty="0" smtClean="0"/>
              <a:t>focuses light on retina for improved vision </a:t>
            </a:r>
          </a:p>
          <a:p>
            <a:r>
              <a:rPr lang="en-US" sz="2200" dirty="0" smtClean="0"/>
              <a:t>Then cornea is put back into place, so that it can heal naturally</a:t>
            </a:r>
          </a:p>
        </p:txBody>
      </p:sp>
    </p:spTree>
    <p:extLst>
      <p:ext uri="{BB962C8B-B14F-4D97-AF65-F5344CB8AC3E}">
        <p14:creationId xmlns:p14="http://schemas.microsoft.com/office/powerpoint/2010/main" val="4114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800" y="609600"/>
            <a:ext cx="2859087" cy="12649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3" y="1562100"/>
            <a:ext cx="5007927" cy="4678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nearsighted people:</a:t>
            </a:r>
          </a:p>
          <a:p>
            <a:pPr lvl="2"/>
            <a:r>
              <a:rPr lang="en-US" sz="2000" dirty="0" smtClean="0"/>
              <a:t>FLATTEN CORNEA</a:t>
            </a:r>
          </a:p>
          <a:p>
            <a:r>
              <a:rPr lang="en-US" sz="2800" dirty="0" smtClean="0"/>
              <a:t>For farsighted people:</a:t>
            </a:r>
          </a:p>
          <a:p>
            <a:pPr lvl="2"/>
            <a:r>
              <a:rPr lang="en-US" sz="2000" dirty="0" smtClean="0"/>
              <a:t>MAKE CORNEA MORE STEEP</a:t>
            </a:r>
          </a:p>
          <a:p>
            <a:r>
              <a:rPr lang="en-US" sz="2800" dirty="0" smtClean="0"/>
              <a:t>For People with astigmatism:</a:t>
            </a:r>
          </a:p>
          <a:p>
            <a:pPr lvl="2"/>
            <a:r>
              <a:rPr lang="en-US" sz="2000" dirty="0" smtClean="0"/>
              <a:t>SMOOTH THE IRREGULAR CORNEA TO A NORMAL SHAPE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27" y="609600"/>
            <a:ext cx="4524533" cy="584514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850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950" y="661116"/>
            <a:ext cx="6239492" cy="80707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Laser Equipment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5961"/>
            <a:ext cx="4344987" cy="382524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Manufactures by:</a:t>
            </a:r>
          </a:p>
          <a:p>
            <a:pPr lvl="1"/>
            <a:r>
              <a:rPr lang="en-US" sz="2800" dirty="0" smtClean="0"/>
              <a:t>Summit Technology</a:t>
            </a:r>
          </a:p>
          <a:p>
            <a:pPr lvl="2"/>
            <a:r>
              <a:rPr lang="en-US" sz="2600" dirty="0" smtClean="0"/>
              <a:t>Athens, AL</a:t>
            </a:r>
          </a:p>
          <a:p>
            <a:pPr lvl="1"/>
            <a:r>
              <a:rPr lang="en-US" sz="2800" dirty="0" smtClean="0"/>
              <a:t>VisX</a:t>
            </a:r>
          </a:p>
          <a:p>
            <a:pPr lvl="2"/>
            <a:r>
              <a:rPr lang="en-US" sz="2600" dirty="0" smtClean="0"/>
              <a:t>Santa Clara, CA</a:t>
            </a:r>
          </a:p>
          <a:p>
            <a:pPr lvl="1"/>
            <a:r>
              <a:rPr lang="en-US" sz="2800" dirty="0" smtClean="0"/>
              <a:t>Nidek</a:t>
            </a:r>
          </a:p>
          <a:p>
            <a:pPr lvl="2"/>
            <a:r>
              <a:rPr lang="en-US" sz="2600" dirty="0" smtClean="0"/>
              <a:t>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246681"/>
            <a:ext cx="3954780" cy="319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8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28 million people worldwide</a:t>
            </a:r>
          </a:p>
          <a:p>
            <a:r>
              <a:rPr lang="en-US" dirty="0" smtClean="0"/>
              <a:t>Success rate is at 96%</a:t>
            </a:r>
          </a:p>
          <a:p>
            <a:endParaRPr lang="en-US" dirty="0"/>
          </a:p>
          <a:p>
            <a:r>
              <a:rPr lang="en-US" dirty="0" smtClean="0"/>
              <a:t>Majority people achieve 20/20 or better </a:t>
            </a:r>
          </a:p>
          <a:p>
            <a:r>
              <a:rPr lang="en-US" dirty="0" smtClean="0"/>
              <a:t>Very few achieve 20/40 or less</a:t>
            </a:r>
          </a:p>
          <a:p>
            <a:r>
              <a:rPr lang="en-US" dirty="0" smtClean="0"/>
              <a:t>Recovery time is in a few days, just do not touch eyes</a:t>
            </a:r>
          </a:p>
          <a:p>
            <a:endParaRPr lang="en-US" dirty="0"/>
          </a:p>
          <a:p>
            <a:r>
              <a:rPr lang="en-US" dirty="0" smtClean="0"/>
              <a:t>A small percentage may need ‘LASIK Enhancement’ or a ‘Touch-Up’</a:t>
            </a:r>
          </a:p>
        </p:txBody>
      </p:sp>
    </p:spTree>
    <p:extLst>
      <p:ext uri="{BB962C8B-B14F-4D97-AF65-F5344CB8AC3E}">
        <p14:creationId xmlns:p14="http://schemas.microsoft.com/office/powerpoint/2010/main" val="7713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883" y="287629"/>
            <a:ext cx="5241057" cy="1287781"/>
          </a:xfrm>
        </p:spPr>
        <p:txBody>
          <a:bodyPr/>
          <a:lstStyle/>
          <a:p>
            <a:r>
              <a:rPr lang="en-US" dirty="0" smtClean="0"/>
              <a:t>Side-effects/Limitations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97380"/>
            <a:ext cx="9905998" cy="448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Dry eyes</a:t>
            </a:r>
          </a:p>
          <a:p>
            <a:r>
              <a:rPr lang="en-US" sz="2400" dirty="0" smtClean="0"/>
              <a:t>Seeing halos or specks of light</a:t>
            </a:r>
          </a:p>
          <a:p>
            <a:r>
              <a:rPr lang="en-US" sz="2400" dirty="0" smtClean="0"/>
              <a:t>Permanent glare</a:t>
            </a:r>
          </a:p>
          <a:p>
            <a:r>
              <a:rPr lang="en-US" sz="2400" dirty="0" smtClean="0"/>
              <a:t>Changes of vision throughout the day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Price</a:t>
            </a:r>
          </a:p>
          <a:p>
            <a:pPr lvl="1"/>
            <a:r>
              <a:rPr lang="en-US" sz="2000" dirty="0" smtClean="0"/>
              <a:t>$1800-$3000 per eye</a:t>
            </a:r>
          </a:p>
          <a:p>
            <a:r>
              <a:rPr lang="en-US" sz="2400" dirty="0" smtClean="0"/>
              <a:t>The fact that insurance does not cover it</a:t>
            </a:r>
          </a:p>
          <a:p>
            <a:r>
              <a:rPr lang="en-US" sz="2400" dirty="0" smtClean="0"/>
              <a:t>With old age, eyesight can get worse</a:t>
            </a:r>
          </a:p>
          <a:p>
            <a:r>
              <a:rPr lang="en-US" sz="2400" dirty="0" smtClean="0"/>
              <a:t>Once the changes are made, they cannot be undone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8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63</TotalTime>
  <Words>569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LASIK Eye Surgery</vt:lpstr>
      <vt:lpstr>Problem being Solved</vt:lpstr>
      <vt:lpstr>History</vt:lpstr>
      <vt:lpstr>Pre - Procedure</vt:lpstr>
      <vt:lpstr>Surgery</vt:lpstr>
      <vt:lpstr>Goals</vt:lpstr>
      <vt:lpstr>Laser Equipment</vt:lpstr>
      <vt:lpstr>Results</vt:lpstr>
      <vt:lpstr>Side-effects/Limitations </vt:lpstr>
      <vt:lpstr>FUTURE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LASIK Eye Surgery</dc:title>
  <dc:creator>Mike McAfee</dc:creator>
  <cp:lastModifiedBy>Mike McAfee</cp:lastModifiedBy>
  <cp:revision>11</cp:revision>
  <dcterms:created xsi:type="dcterms:W3CDTF">2014-10-20T17:40:10Z</dcterms:created>
  <dcterms:modified xsi:type="dcterms:W3CDTF">2014-10-20T18:43:19Z</dcterms:modified>
</cp:coreProperties>
</file>