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369" r:id="rId4"/>
    <p:sldId id="370" r:id="rId5"/>
    <p:sldId id="257" r:id="rId6"/>
    <p:sldId id="364" r:id="rId7"/>
    <p:sldId id="363" r:id="rId8"/>
    <p:sldId id="367" r:id="rId9"/>
    <p:sldId id="366" r:id="rId10"/>
    <p:sldId id="368" r:id="rId11"/>
    <p:sldId id="264" r:id="rId12"/>
    <p:sldId id="361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8" autoAdjust="0"/>
    <p:restoredTop sz="87575" autoAdjust="0"/>
  </p:normalViewPr>
  <p:slideViewPr>
    <p:cSldViewPr snapToGrid="0">
      <p:cViewPr varScale="1">
        <p:scale>
          <a:sx n="59" d="100"/>
          <a:sy n="59" d="100"/>
        </p:scale>
        <p:origin x="78" y="120"/>
      </p:cViewPr>
      <p:guideLst/>
    </p:cSldViewPr>
  </p:slideViewPr>
  <p:outlineViewPr>
    <p:cViewPr>
      <p:scale>
        <a:sx n="33" d="100"/>
        <a:sy n="33" d="100"/>
      </p:scale>
      <p:origin x="0" y="-13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6881F-69E5-4956-AC15-66FC097ACE7B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4EB4-87FE-4B50-A649-DC5ECABBC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9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6A63-4F90-4D84-8A05-F63FC97E660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C07E-EA6A-4738-BAE5-083DE262A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Rare-earth magnets are up to ten times stronger than ferrite magnets and are the strongest type of fixed-magnets available on the public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7C07E-EA6A-4738-BAE5-083DE262AA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4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7C07E-EA6A-4738-BAE5-083DE262AA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7C07E-EA6A-4738-BAE5-083DE262AA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9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7C07E-EA6A-4738-BAE5-083DE262AA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Shante:</a:t>
            </a:r>
            <a:r>
              <a:rPr lang="en-US" baseline="0" dirty="0" smtClean="0"/>
              <a:t> </a:t>
            </a:r>
            <a:r>
              <a:rPr lang="en-US" dirty="0" smtClean="0"/>
              <a:t>3D CAD Design Software SOLIDWORKS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7C07E-EA6A-4738-BAE5-083DE262A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5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7C07E-EA6A-4738-BAE5-083DE262AA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7C07E-EA6A-4738-BAE5-083DE262AA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1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8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3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1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315C"/>
              </a:clrFrom>
              <a:clrTo>
                <a:srgbClr val="0031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" y="6965"/>
            <a:ext cx="1153154" cy="568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00315C"/>
              </a:clrFrom>
              <a:clrTo>
                <a:srgbClr val="0031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3558" r="8416" b="49730"/>
          <a:stretch/>
        </p:blipFill>
        <p:spPr>
          <a:xfrm>
            <a:off x="35295" y="6421347"/>
            <a:ext cx="1987752" cy="4366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788458"/>
            <a:ext cx="6492240" cy="4200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92B2A2-8F14-4BC4-93D4-14439CBE0DF4}" type="slidenum">
              <a:rPr lang="en-US" smtClean="0">
                <a:solidFill>
                  <a:srgbClr val="002147"/>
                </a:solidFill>
              </a:rPr>
              <a:pPr/>
              <a:t>‹#›</a:t>
            </a:fld>
            <a:endParaRPr lang="en-US">
              <a:solidFill>
                <a:srgbClr val="002147"/>
              </a:solidFill>
            </a:endParaRP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2055167" y="6459785"/>
            <a:ext cx="1514384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8342" y="6459785"/>
            <a:ext cx="1511209" cy="365125"/>
          </a:xfrm>
        </p:spPr>
        <p:txBody>
          <a:bodyPr/>
          <a:lstStyle/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315C"/>
              </a:clrFrom>
              <a:clrTo>
                <a:srgbClr val="0031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3558" r="8416" b="49730"/>
          <a:stretch/>
        </p:blipFill>
        <p:spPr>
          <a:xfrm>
            <a:off x="35295" y="6421347"/>
            <a:ext cx="1987752" cy="436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" y="41096"/>
            <a:ext cx="1112084" cy="5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 userDrawn="1"/>
        </p:nvGrpSpPr>
        <p:grpSpPr>
          <a:xfrm>
            <a:off x="35295" y="41096"/>
            <a:ext cx="1987752" cy="6816904"/>
            <a:chOff x="35295" y="41096"/>
            <a:chExt cx="1987752" cy="68169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00315C"/>
                </a:clrFrom>
                <a:clrTo>
                  <a:srgbClr val="0031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" t="3558" r="8416" b="49730"/>
            <a:stretch/>
          </p:blipFill>
          <p:spPr>
            <a:xfrm>
              <a:off x="35295" y="6421347"/>
              <a:ext cx="1987752" cy="4366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" y="41096"/>
              <a:ext cx="1112084" cy="50343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8341" y="6459785"/>
            <a:ext cx="1511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95EDB8-CE56-4B22-94FE-0DA931FA95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92B2A2-8F14-4BC4-93D4-14439CBE0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61172" cy="3566160"/>
          </a:xfrm>
        </p:spPr>
        <p:txBody>
          <a:bodyPr>
            <a:normAutofit/>
          </a:bodyPr>
          <a:lstStyle/>
          <a:p>
            <a:r>
              <a:rPr lang="en-US" sz="7200" dirty="0"/>
              <a:t>SMF Helmet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10911"/>
            <a:ext cx="10058400" cy="198917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Zachary </a:t>
            </a:r>
            <a:r>
              <a:rPr lang="en-US" sz="2000" dirty="0" smtClean="0"/>
              <a:t>Jacobson</a:t>
            </a:r>
          </a:p>
          <a:p>
            <a:r>
              <a:rPr lang="en-US" sz="2000" dirty="0" smtClean="0"/>
              <a:t>Shante </a:t>
            </a:r>
            <a:r>
              <a:rPr lang="en-US" sz="2000" dirty="0" err="1" smtClean="0"/>
              <a:t>Dezrick</a:t>
            </a:r>
            <a:endParaRPr lang="en-US" sz="2000" dirty="0" smtClean="0"/>
          </a:p>
          <a:p>
            <a:r>
              <a:rPr lang="en-US" sz="2000" dirty="0" smtClean="0"/>
              <a:t>Riley </a:t>
            </a:r>
            <a:r>
              <a:rPr lang="en-US" sz="2000" dirty="0"/>
              <a:t>Davis</a:t>
            </a:r>
            <a:endParaRPr lang="en-US" sz="1400" cap="small" dirty="0" smtClean="0">
              <a:solidFill>
                <a:srgbClr val="002060"/>
              </a:solidFill>
            </a:endParaRPr>
          </a:p>
          <a:p>
            <a:endParaRPr lang="en-US" sz="1600" cap="small" dirty="0">
              <a:solidFill>
                <a:srgbClr val="002060"/>
              </a:solidFill>
            </a:endParaRPr>
          </a:p>
          <a:p>
            <a:pPr>
              <a:tabLst>
                <a:tab pos="9890125" algn="r"/>
              </a:tabLst>
            </a:pPr>
            <a:r>
              <a:rPr lang="en-US" sz="1600" i="1" dirty="0"/>
              <a:t>Biomedical </a:t>
            </a:r>
            <a:r>
              <a:rPr lang="en-US" sz="1600" i="1" dirty="0" smtClean="0"/>
              <a:t>Engineering</a:t>
            </a:r>
            <a:r>
              <a:rPr lang="en-US" sz="1600" i="1" dirty="0"/>
              <a:t>, </a:t>
            </a:r>
            <a:r>
              <a:rPr lang="en-US" sz="1600" i="1" dirty="0" smtClean="0"/>
              <a:t>URI</a:t>
            </a:r>
            <a:r>
              <a:rPr lang="en-US" sz="1600" cap="small" dirty="0">
                <a:solidFill>
                  <a:srgbClr val="002060"/>
                </a:solidFill>
              </a:rPr>
              <a:t>	</a:t>
            </a:r>
            <a:r>
              <a:rPr lang="en-US" sz="1600" cap="small" dirty="0" smtClean="0">
                <a:solidFill>
                  <a:srgbClr val="002060"/>
                </a:solidFill>
              </a:rPr>
              <a:t>September 26, 2014</a:t>
            </a:r>
          </a:p>
        </p:txBody>
      </p:sp>
    </p:spTree>
    <p:extLst>
      <p:ext uri="{BB962C8B-B14F-4D97-AF65-F5344CB8AC3E}">
        <p14:creationId xmlns:p14="http://schemas.microsoft.com/office/powerpoint/2010/main" val="15181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61172" cy="35661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E9B63C"/>
                </a:solidFill>
              </a:rPr>
              <a:t>URI Clinical Studies</a:t>
            </a:r>
            <a:endParaRPr lang="en-US" sz="4800" dirty="0">
              <a:solidFill>
                <a:srgbClr val="E9B63C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00052" y="4410911"/>
            <a:ext cx="10058400" cy="1989170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rgbClr val="002060"/>
                </a:solidFill>
              </a:rPr>
              <a:t>&amp; Future Work</a:t>
            </a:r>
            <a:endParaRPr lang="en-US" sz="1600" cap="smal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79316">
                    <a:lumMod val="75000"/>
                    <a:lumOff val="25000"/>
                  </a:srgbClr>
                </a:solidFill>
              </a:rPr>
              <a:t>URI Clinical studies</a:t>
            </a:r>
            <a:r>
              <a:rPr lang="en-US" dirty="0">
                <a:solidFill>
                  <a:srgbClr val="C79316">
                    <a:lumMod val="75000"/>
                    <a:lumOff val="25000"/>
                  </a:srgbClr>
                </a:solidFill>
              </a:rPr>
              <a:t/>
            </a:r>
            <a:br>
              <a:rPr lang="en-US" dirty="0">
                <a:solidFill>
                  <a:srgbClr val="C79316">
                    <a:lumMod val="75000"/>
                    <a:lumOff val="25000"/>
                  </a:srgbClr>
                </a:solidFill>
              </a:rPr>
            </a:br>
            <a:r>
              <a:rPr lang="en-US" sz="3200" dirty="0" smtClean="0">
                <a:solidFill>
                  <a:srgbClr val="002147"/>
                </a:solidFill>
              </a:rPr>
              <a:t>Goals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351314" y="6421346"/>
            <a:ext cx="9840686" cy="43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endParaRPr lang="en-US" sz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4437"/>
          </a:xfrm>
        </p:spPr>
        <p:txBody>
          <a:bodyPr>
            <a:normAutofit/>
          </a:bodyPr>
          <a:lstStyle/>
          <a:p>
            <a:pPr marL="90488" indent="3175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</a:rPr>
              <a:t>IRB</a:t>
            </a:r>
            <a:r>
              <a:rPr lang="en-US" sz="2400" dirty="0">
                <a:solidFill>
                  <a:srgbClr val="002060"/>
                </a:solidFill>
              </a:rPr>
              <a:t> approval pending</a:t>
            </a:r>
          </a:p>
          <a:p>
            <a:pPr marL="90488" indent="317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15-30 person blind study</a:t>
            </a:r>
          </a:p>
          <a:p>
            <a:pPr marL="90488" indent="317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Two 1-hour sessions per person</a:t>
            </a:r>
          </a:p>
          <a:p>
            <a:pPr marL="383096" lvl="1" indent="317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One full half-brain stimulation</a:t>
            </a:r>
          </a:p>
          <a:p>
            <a:pPr marL="383096" lvl="1" indent="3175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One sham</a:t>
            </a:r>
          </a:p>
          <a:p>
            <a:pPr marL="90488" indent="317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Looking for effect on </a:t>
            </a:r>
            <a:r>
              <a:rPr lang="en-US" sz="2400" dirty="0" smtClean="0">
                <a:solidFill>
                  <a:srgbClr val="002060"/>
                </a:solidFill>
              </a:rPr>
              <a:t>short-term </a:t>
            </a:r>
            <a:r>
              <a:rPr lang="en-US" sz="2400" dirty="0">
                <a:solidFill>
                  <a:srgbClr val="002060"/>
                </a:solidFill>
              </a:rPr>
              <a:t>memory, hand-eye coordination, </a:t>
            </a:r>
            <a:r>
              <a:rPr lang="en-US" sz="2400" dirty="0" smtClean="0">
                <a:solidFill>
                  <a:srgbClr val="002060"/>
                </a:solidFill>
              </a:rPr>
              <a:t>speed </a:t>
            </a:r>
          </a:p>
          <a:p>
            <a:pPr marL="90488" indent="317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ill </a:t>
            </a:r>
            <a:r>
              <a:rPr lang="en-US" sz="2400" dirty="0">
                <a:solidFill>
                  <a:srgbClr val="002060"/>
                </a:solidFill>
              </a:rPr>
              <a:t>be tested through a randomized, timed, dot-connecting </a:t>
            </a:r>
            <a:r>
              <a:rPr lang="en-US" sz="2400" dirty="0" smtClean="0">
                <a:solidFill>
                  <a:srgbClr val="002060"/>
                </a:solidFill>
              </a:rPr>
              <a:t>game</a:t>
            </a:r>
            <a:endParaRPr lang="en-US" sz="2400" dirty="0">
              <a:solidFill>
                <a:srgbClr val="002060"/>
              </a:solidFill>
            </a:endParaRPr>
          </a:p>
          <a:p>
            <a:pPr marL="90488" indent="317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Evaluated </a:t>
            </a:r>
            <a:r>
              <a:rPr lang="en-US" sz="2400" dirty="0">
                <a:solidFill>
                  <a:srgbClr val="002060"/>
                </a:solidFill>
              </a:rPr>
              <a:t>based on timing and accuracy</a:t>
            </a:r>
          </a:p>
        </p:txBody>
      </p:sp>
    </p:spTree>
    <p:extLst>
      <p:ext uri="{BB962C8B-B14F-4D97-AF65-F5344CB8AC3E}">
        <p14:creationId xmlns:p14="http://schemas.microsoft.com/office/powerpoint/2010/main" val="25428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/>
          </p:cNvSpPr>
          <p:nvPr/>
        </p:nvSpPr>
        <p:spPr>
          <a:xfrm>
            <a:off x="4094922" y="6421346"/>
            <a:ext cx="8097078" cy="43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Figure </a:t>
            </a:r>
            <a:r>
              <a:rPr lang="en-US" b="1" dirty="0" smtClean="0"/>
              <a:t>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GUI for dot-connecting game to be used in clinical trial. It includes 4 sets of figures shown over 4 seconds. The user than has 17 seconds to correctly reproduce the 4 figures in order.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12175" y="224287"/>
            <a:ext cx="8097078" cy="5917721"/>
            <a:chOff x="4112175" y="224287"/>
            <a:chExt cx="8097078" cy="5917721"/>
          </a:xfrm>
        </p:grpSpPr>
        <p:sp>
          <p:nvSpPr>
            <p:cNvPr id="2" name="Rectangle 1"/>
            <p:cNvSpPr/>
            <p:nvPr/>
          </p:nvSpPr>
          <p:spPr>
            <a:xfrm>
              <a:off x="4112175" y="1483743"/>
              <a:ext cx="8097078" cy="43132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Glyph hack"/>
            <p:cNvPicPr>
              <a:picLocks noChangeAspect="1" noChangeArrowheads="1"/>
            </p:cNvPicPr>
            <p:nvPr/>
          </p:nvPicPr>
          <p:blipFill>
            <a:blip r:embed="rId3">
              <a:lum bright="20000" contrast="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0" b="13678"/>
            <a:stretch>
              <a:fillRect/>
            </a:stretch>
          </p:blipFill>
          <p:spPr bwMode="auto">
            <a:xfrm>
              <a:off x="4338083" y="224287"/>
              <a:ext cx="4526407" cy="5917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9319064" y="172529"/>
            <a:ext cx="2654399" cy="48998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Designed in such a way that users will not get better scores through repetition of the game. This insures that the measured differences in accuracy and timing can be attributed to the SMF Helmet.</a:t>
            </a:r>
          </a:p>
        </p:txBody>
      </p:sp>
    </p:spTree>
    <p:extLst>
      <p:ext uri="{BB962C8B-B14F-4D97-AF65-F5344CB8AC3E}">
        <p14:creationId xmlns:p14="http://schemas.microsoft.com/office/powerpoint/2010/main" val="42254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References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520" y="1728166"/>
            <a:ext cx="9964160" cy="4659673"/>
          </a:xfrm>
        </p:spPr>
        <p:txBody>
          <a:bodyPr>
            <a:noAutofit/>
          </a:bodyPr>
          <a:lstStyle/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Y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Levkovitz</a:t>
            </a:r>
            <a:r>
              <a:rPr lang="en-US" sz="1200" dirty="0">
                <a:solidFill>
                  <a:schemeClr val="bg1"/>
                </a:solidFill>
              </a:rPr>
              <a:t>, E. V </a:t>
            </a:r>
            <a:r>
              <a:rPr lang="en-US" sz="1200" dirty="0" err="1">
                <a:solidFill>
                  <a:schemeClr val="bg1"/>
                </a:solidFill>
              </a:rPr>
              <a:t>Harel</a:t>
            </a:r>
            <a:r>
              <a:rPr lang="en-US" sz="1200" dirty="0">
                <a:solidFill>
                  <a:schemeClr val="bg1"/>
                </a:solidFill>
              </a:rPr>
              <a:t>, Y. Roth, Y. </a:t>
            </a:r>
            <a:r>
              <a:rPr lang="en-US" sz="1200" dirty="0" err="1">
                <a:solidFill>
                  <a:schemeClr val="bg1"/>
                </a:solidFill>
              </a:rPr>
              <a:t>Braw</a:t>
            </a:r>
            <a:r>
              <a:rPr lang="en-US" sz="1200" dirty="0">
                <a:solidFill>
                  <a:schemeClr val="bg1"/>
                </a:solidFill>
              </a:rPr>
              <a:t>, D. Most, L. N. Katz, A. Sheer, R. </a:t>
            </a:r>
            <a:r>
              <a:rPr lang="en-US" sz="1200" dirty="0" err="1">
                <a:solidFill>
                  <a:schemeClr val="bg1"/>
                </a:solidFill>
              </a:rPr>
              <a:t>Gersner</a:t>
            </a:r>
            <a:r>
              <a:rPr lang="en-US" sz="1200" dirty="0">
                <a:solidFill>
                  <a:schemeClr val="bg1"/>
                </a:solidFill>
              </a:rPr>
              <a:t>, and A. </a:t>
            </a:r>
            <a:r>
              <a:rPr lang="en-US" sz="1200" dirty="0" err="1">
                <a:solidFill>
                  <a:schemeClr val="bg1"/>
                </a:solidFill>
              </a:rPr>
              <a:t>Zangen</a:t>
            </a:r>
            <a:r>
              <a:rPr lang="en-US" sz="1200" dirty="0">
                <a:solidFill>
                  <a:schemeClr val="bg1"/>
                </a:solidFill>
              </a:rPr>
              <a:t>, “Deep transcranial magnetic stimulation over the prefrontal cortex: evaluation of antidepressant and cognitive effects in depressive patients.,” Brain </a:t>
            </a:r>
            <a:r>
              <a:rPr lang="en-US" sz="1200" dirty="0" err="1">
                <a:solidFill>
                  <a:schemeClr val="bg1"/>
                </a:solidFill>
              </a:rPr>
              <a:t>Stimul</a:t>
            </a:r>
            <a:r>
              <a:rPr lang="en-US" sz="1200" dirty="0">
                <a:solidFill>
                  <a:schemeClr val="bg1"/>
                </a:solidFill>
              </a:rPr>
              <a:t>., vol. 2, no. 4, pp. 188–200, Oct. 2009.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L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Anderkova</a:t>
            </a:r>
            <a:r>
              <a:rPr lang="en-US" sz="1200" dirty="0">
                <a:solidFill>
                  <a:schemeClr val="bg1"/>
                </a:solidFill>
              </a:rPr>
              <a:t> and I. </a:t>
            </a:r>
            <a:r>
              <a:rPr lang="en-US" sz="1200" dirty="0" err="1">
                <a:solidFill>
                  <a:schemeClr val="bg1"/>
                </a:solidFill>
              </a:rPr>
              <a:t>Rektorova</a:t>
            </a:r>
            <a:r>
              <a:rPr lang="en-US" sz="1200" dirty="0">
                <a:solidFill>
                  <a:schemeClr val="bg1"/>
                </a:solidFill>
              </a:rPr>
              <a:t>, “Cognitive effects of repetitive transcranial magnetic stimulation in patients with neurodegenerative diseases - clinician’s perspective.,” J. Neurol. Sci., vol. 339, no. 1–2, pp. 15–25, Apr. 2014.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J</a:t>
            </a:r>
            <a:r>
              <a:rPr lang="en-US" sz="1200" dirty="0">
                <a:solidFill>
                  <a:schemeClr val="bg1"/>
                </a:solidFill>
              </a:rPr>
              <a:t>.-P. </a:t>
            </a:r>
            <a:r>
              <a:rPr lang="en-US" sz="1200" dirty="0" err="1">
                <a:solidFill>
                  <a:schemeClr val="bg1"/>
                </a:solidFill>
              </a:rPr>
              <a:t>Lefaucheur</a:t>
            </a:r>
            <a:r>
              <a:rPr lang="en-US" sz="1200" dirty="0">
                <a:solidFill>
                  <a:schemeClr val="bg1"/>
                </a:solidFill>
              </a:rPr>
              <a:t>, “Treatment of Parkinson’s disease by cortical stimulation.,” Expert Rev. </a:t>
            </a:r>
            <a:r>
              <a:rPr lang="en-US" sz="1200" dirty="0" err="1">
                <a:solidFill>
                  <a:schemeClr val="bg1"/>
                </a:solidFill>
              </a:rPr>
              <a:t>Neurother</a:t>
            </a:r>
            <a:r>
              <a:rPr lang="en-US" sz="1200" dirty="0">
                <a:solidFill>
                  <a:schemeClr val="bg1"/>
                </a:solidFill>
              </a:rPr>
              <a:t>., vol. 9, no. 12, pp. 1755–71, Dec. 2009.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M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Cotelli</a:t>
            </a:r>
            <a:r>
              <a:rPr lang="en-US" sz="1200" dirty="0">
                <a:solidFill>
                  <a:schemeClr val="bg1"/>
                </a:solidFill>
              </a:rPr>
              <a:t>, R. </a:t>
            </a:r>
            <a:r>
              <a:rPr lang="en-US" sz="1200" dirty="0" err="1">
                <a:solidFill>
                  <a:schemeClr val="bg1"/>
                </a:solidFill>
              </a:rPr>
              <a:t>Manenti</a:t>
            </a:r>
            <a:r>
              <a:rPr lang="en-US" sz="1200" dirty="0">
                <a:solidFill>
                  <a:schemeClr val="bg1"/>
                </a:solidFill>
              </a:rPr>
              <a:t>, S. F. </a:t>
            </a:r>
            <a:r>
              <a:rPr lang="en-US" sz="1200" dirty="0" err="1">
                <a:solidFill>
                  <a:schemeClr val="bg1"/>
                </a:solidFill>
              </a:rPr>
              <a:t>Cappa</a:t>
            </a:r>
            <a:r>
              <a:rPr lang="en-US" sz="1200" dirty="0">
                <a:solidFill>
                  <a:schemeClr val="bg1"/>
                </a:solidFill>
              </a:rPr>
              <a:t>, O. </a:t>
            </a:r>
            <a:r>
              <a:rPr lang="en-US" sz="1200" dirty="0" err="1">
                <a:solidFill>
                  <a:schemeClr val="bg1"/>
                </a:solidFill>
              </a:rPr>
              <a:t>Zanetti</a:t>
            </a:r>
            <a:r>
              <a:rPr lang="en-US" sz="1200" dirty="0">
                <a:solidFill>
                  <a:schemeClr val="bg1"/>
                </a:solidFill>
              </a:rPr>
              <a:t>, and C. </a:t>
            </a:r>
            <a:r>
              <a:rPr lang="en-US" sz="1200" dirty="0" err="1">
                <a:solidFill>
                  <a:schemeClr val="bg1"/>
                </a:solidFill>
              </a:rPr>
              <a:t>Miniussi</a:t>
            </a:r>
            <a:r>
              <a:rPr lang="en-US" sz="1200" dirty="0">
                <a:solidFill>
                  <a:schemeClr val="bg1"/>
                </a:solidFill>
              </a:rPr>
              <a:t>, “Transcranial magnetic stimulation improves naming in Alzheimer disease patients at different stages of cognitive decline.,” Eur. J. Neurol., vol. 15, no. 12, pp. 1286–92, Dec. 2008.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“</a:t>
            </a:r>
            <a:r>
              <a:rPr lang="en-US" sz="1200" dirty="0" err="1">
                <a:solidFill>
                  <a:schemeClr val="bg1"/>
                </a:solidFill>
              </a:rPr>
              <a:t>NeuroStar</a:t>
            </a:r>
            <a:r>
              <a:rPr lang="en-US" sz="1200" dirty="0">
                <a:solidFill>
                  <a:schemeClr val="bg1"/>
                </a:solidFill>
              </a:rPr>
              <a:t> TMS Therapy Depression Treatment.” [Online]. Available: http://neurostar.com/. [Accessed: 10-Sep-2014].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A</a:t>
            </a:r>
            <a:r>
              <a:rPr lang="en-US" sz="1200" dirty="0">
                <a:solidFill>
                  <a:schemeClr val="bg1"/>
                </a:solidFill>
              </a:rPr>
              <a:t>. P. Colbert, H. </a:t>
            </a:r>
            <a:r>
              <a:rPr lang="en-US" sz="1200" dirty="0" err="1">
                <a:solidFill>
                  <a:schemeClr val="bg1"/>
                </a:solidFill>
              </a:rPr>
              <a:t>Wahbeh</a:t>
            </a:r>
            <a:r>
              <a:rPr lang="en-US" sz="1200" dirty="0">
                <a:solidFill>
                  <a:schemeClr val="bg1"/>
                </a:solidFill>
              </a:rPr>
              <a:t>, N. Harling, E. Connelly, H. C. </a:t>
            </a:r>
            <a:r>
              <a:rPr lang="en-US" sz="1200" dirty="0" err="1">
                <a:solidFill>
                  <a:schemeClr val="bg1"/>
                </a:solidFill>
              </a:rPr>
              <a:t>Schiffke</a:t>
            </a:r>
            <a:r>
              <a:rPr lang="en-US" sz="1200" dirty="0">
                <a:solidFill>
                  <a:schemeClr val="bg1"/>
                </a:solidFill>
              </a:rPr>
              <a:t>, C. </a:t>
            </a:r>
            <a:r>
              <a:rPr lang="en-US" sz="1200" dirty="0" err="1">
                <a:solidFill>
                  <a:schemeClr val="bg1"/>
                </a:solidFill>
              </a:rPr>
              <a:t>Forsten</a:t>
            </a:r>
            <a:r>
              <a:rPr lang="en-US" sz="1200" dirty="0">
                <a:solidFill>
                  <a:schemeClr val="bg1"/>
                </a:solidFill>
              </a:rPr>
              <a:t>, W. L. Gregory, M. S. Markov, J. J. Souder, P. Elmer, and V. King, “Static magnetic field therapy: a critical review of treatment parameters.,” </a:t>
            </a:r>
            <a:r>
              <a:rPr lang="en-US" sz="1200" dirty="0" err="1">
                <a:solidFill>
                  <a:schemeClr val="bg1"/>
                </a:solidFill>
              </a:rPr>
              <a:t>Evid</a:t>
            </a:r>
            <a:r>
              <a:rPr lang="en-US" sz="1200" dirty="0">
                <a:solidFill>
                  <a:schemeClr val="bg1"/>
                </a:solidFill>
              </a:rPr>
              <a:t>. Based. Complement. </a:t>
            </a:r>
            <a:r>
              <a:rPr lang="en-US" sz="1200" dirty="0" err="1">
                <a:solidFill>
                  <a:schemeClr val="bg1"/>
                </a:solidFill>
              </a:rPr>
              <a:t>Alternat</a:t>
            </a:r>
            <a:r>
              <a:rPr lang="en-US" sz="1200" dirty="0">
                <a:solidFill>
                  <a:schemeClr val="bg1"/>
                </a:solidFill>
              </a:rPr>
              <a:t>. Med., vol. 6, no. 2, pp. 133–9, Jun. 2009.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J</a:t>
            </a:r>
            <a:r>
              <a:rPr lang="en-US" sz="1200" dirty="0">
                <a:solidFill>
                  <a:schemeClr val="bg1"/>
                </a:solidFill>
              </a:rPr>
              <a:t>. M. D. </a:t>
            </a:r>
            <a:r>
              <a:rPr lang="en-US" sz="1200" dirty="0" err="1">
                <a:solidFill>
                  <a:schemeClr val="bg1"/>
                </a:solidFill>
              </a:rPr>
              <a:t>Coey</a:t>
            </a:r>
            <a:r>
              <a:rPr lang="en-US" sz="1200" dirty="0">
                <a:solidFill>
                  <a:schemeClr val="bg1"/>
                </a:solidFill>
              </a:rPr>
              <a:t>, “Rare-earth magnets,” Endeavour, vol. 19, no. 4, pp. 146–151, Jan. 1995.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A</a:t>
            </a:r>
            <a:r>
              <a:rPr lang="en-US" sz="1200" dirty="0">
                <a:solidFill>
                  <a:schemeClr val="bg1"/>
                </a:solidFill>
              </a:rPr>
              <a:t>. T. Sack, R. Cohen </a:t>
            </a:r>
            <a:r>
              <a:rPr lang="en-US" sz="1200" dirty="0" err="1">
                <a:solidFill>
                  <a:schemeClr val="bg1"/>
                </a:solidFill>
              </a:rPr>
              <a:t>Kadosh</a:t>
            </a:r>
            <a:r>
              <a:rPr lang="en-US" sz="1200" dirty="0">
                <a:solidFill>
                  <a:schemeClr val="bg1"/>
                </a:solidFill>
              </a:rPr>
              <a:t>, T. </a:t>
            </a:r>
            <a:r>
              <a:rPr lang="en-US" sz="1200" dirty="0" err="1">
                <a:solidFill>
                  <a:schemeClr val="bg1"/>
                </a:solidFill>
              </a:rPr>
              <a:t>Schuhmann</a:t>
            </a:r>
            <a:r>
              <a:rPr lang="en-US" sz="1200" dirty="0">
                <a:solidFill>
                  <a:schemeClr val="bg1"/>
                </a:solidFill>
              </a:rPr>
              <a:t>, M. </a:t>
            </a:r>
            <a:r>
              <a:rPr lang="en-US" sz="1200" dirty="0" err="1">
                <a:solidFill>
                  <a:schemeClr val="bg1"/>
                </a:solidFill>
              </a:rPr>
              <a:t>Moerel</a:t>
            </a:r>
            <a:r>
              <a:rPr lang="en-US" sz="1200" dirty="0">
                <a:solidFill>
                  <a:schemeClr val="bg1"/>
                </a:solidFill>
              </a:rPr>
              <a:t>, V. Walsh, and R. Goebel, “Optimizing functional accuracy of TMS in cognitive studies: a comparison of methods.,” J. </a:t>
            </a:r>
            <a:r>
              <a:rPr lang="en-US" sz="1200" dirty="0" err="1">
                <a:solidFill>
                  <a:schemeClr val="bg1"/>
                </a:solidFill>
              </a:rPr>
              <a:t>Cogn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Neurosci</a:t>
            </a:r>
            <a:r>
              <a:rPr lang="en-US" sz="1200" dirty="0">
                <a:solidFill>
                  <a:schemeClr val="bg1"/>
                </a:solidFill>
              </a:rPr>
              <a:t>., vol. 21, no. 2, pp. 207–21, Feb. 2009.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A</a:t>
            </a:r>
            <a:r>
              <a:rPr lang="en-US" sz="1200" dirty="0">
                <a:solidFill>
                  <a:schemeClr val="bg1"/>
                </a:solidFill>
              </a:rPr>
              <a:t>. Aleman and M. </a:t>
            </a:r>
            <a:r>
              <a:rPr lang="en-US" sz="1200" dirty="0" err="1">
                <a:solidFill>
                  <a:schemeClr val="bg1"/>
                </a:solidFill>
              </a:rPr>
              <a:t>van’t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Wout</a:t>
            </a:r>
            <a:r>
              <a:rPr lang="en-US" sz="1200" dirty="0">
                <a:solidFill>
                  <a:schemeClr val="bg1"/>
                </a:solidFill>
              </a:rPr>
              <a:t>, “Repetitive transcranial magnetic stimulation over the right dorsolateral prefrontal cortex disrupts digit span task performance.,” </a:t>
            </a:r>
            <a:r>
              <a:rPr lang="en-US" sz="1200" dirty="0" err="1">
                <a:solidFill>
                  <a:schemeClr val="bg1"/>
                </a:solidFill>
              </a:rPr>
              <a:t>Neuropsychobiology</a:t>
            </a:r>
            <a:r>
              <a:rPr lang="en-US" sz="1200" dirty="0">
                <a:solidFill>
                  <a:schemeClr val="bg1"/>
                </a:solidFill>
              </a:rPr>
              <a:t>, vol. 57, no. 1–2, pp. 44–8, Jan. 2008.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bg1"/>
                </a:solidFill>
              </a:rPr>
              <a:t>Y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Levkovitz</a:t>
            </a:r>
            <a:r>
              <a:rPr lang="en-US" sz="1200" dirty="0">
                <a:solidFill>
                  <a:schemeClr val="bg1"/>
                </a:solidFill>
              </a:rPr>
              <a:t>, Y. Roth, E. V. </a:t>
            </a:r>
            <a:r>
              <a:rPr lang="en-US" sz="1200" dirty="0" err="1">
                <a:solidFill>
                  <a:schemeClr val="bg1"/>
                </a:solidFill>
              </a:rPr>
              <a:t>Harel</a:t>
            </a:r>
            <a:r>
              <a:rPr lang="en-US" sz="1200" dirty="0">
                <a:solidFill>
                  <a:schemeClr val="bg1"/>
                </a:solidFill>
              </a:rPr>
              <a:t>, Y. </a:t>
            </a:r>
            <a:r>
              <a:rPr lang="en-US" sz="1200" dirty="0" err="1">
                <a:solidFill>
                  <a:schemeClr val="bg1"/>
                </a:solidFill>
              </a:rPr>
              <a:t>Braw</a:t>
            </a:r>
            <a:r>
              <a:rPr lang="en-US" sz="1200" dirty="0">
                <a:solidFill>
                  <a:schemeClr val="bg1"/>
                </a:solidFill>
              </a:rPr>
              <a:t>, A. Sheer, and A. </a:t>
            </a:r>
            <a:r>
              <a:rPr lang="en-US" sz="1200" dirty="0" err="1">
                <a:solidFill>
                  <a:schemeClr val="bg1"/>
                </a:solidFill>
              </a:rPr>
              <a:t>Zangen</a:t>
            </a:r>
            <a:r>
              <a:rPr lang="en-US" sz="1200" dirty="0">
                <a:solidFill>
                  <a:schemeClr val="bg1"/>
                </a:solidFill>
              </a:rPr>
              <a:t>, “A randomized controlled feasibility and safety study of deep transcranial magnetic stimulation.,” </a:t>
            </a:r>
            <a:r>
              <a:rPr lang="en-US" sz="1200" dirty="0" err="1">
                <a:solidFill>
                  <a:schemeClr val="bg1"/>
                </a:solidFill>
              </a:rPr>
              <a:t>Clin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Neurophysiol</a:t>
            </a:r>
            <a:r>
              <a:rPr lang="en-US" sz="1200" dirty="0">
                <a:solidFill>
                  <a:schemeClr val="bg1"/>
                </a:solidFill>
              </a:rPr>
              <a:t>., vol. 118, no. 12, pp. 2730–44, Dec. 2007.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5191" y="1703853"/>
            <a:ext cx="9964160" cy="33746"/>
            <a:chOff x="1191520" y="1703853"/>
            <a:chExt cx="9964160" cy="3374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191520" y="1737360"/>
              <a:ext cx="9964160" cy="239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191520" y="1703853"/>
              <a:ext cx="9964160" cy="239"/>
            </a:xfrm>
            <a:prstGeom prst="line">
              <a:avLst/>
            </a:prstGeom>
            <a:ln w="952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73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798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>
                <a:solidFill>
                  <a:srgbClr val="002060"/>
                </a:solidFill>
              </a:rPr>
              <a:t>Design Process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>
                <a:solidFill>
                  <a:srgbClr val="002060"/>
                </a:solidFill>
              </a:rPr>
              <a:t>Clinical Studies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>
                <a:solidFill>
                  <a:srgbClr val="002060"/>
                </a:solidFill>
              </a:rPr>
              <a:t>Future work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61172" cy="35661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E9B63C"/>
                </a:solidFill>
              </a:rPr>
              <a:t>Design Process</a:t>
            </a:r>
            <a:endParaRPr lang="en-US" sz="4800" dirty="0">
              <a:solidFill>
                <a:srgbClr val="E9B63C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00052" y="4410911"/>
            <a:ext cx="10058400" cy="1989170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rgbClr val="002060"/>
                </a:solidFill>
              </a:rPr>
              <a:t>Goals</a:t>
            </a:r>
            <a:endParaRPr lang="en-US" sz="1600" cap="smal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79316">
                    <a:lumMod val="75000"/>
                    <a:lumOff val="25000"/>
                  </a:srgbClr>
                </a:solidFill>
              </a:rPr>
              <a:t>Design Process</a:t>
            </a:r>
            <a:r>
              <a:rPr lang="en-US" dirty="0">
                <a:solidFill>
                  <a:srgbClr val="C79316">
                    <a:lumMod val="75000"/>
                    <a:lumOff val="25000"/>
                  </a:srgbClr>
                </a:solidFill>
              </a:rPr>
              <a:t/>
            </a:r>
            <a:br>
              <a:rPr lang="en-US" dirty="0">
                <a:solidFill>
                  <a:srgbClr val="C79316">
                    <a:lumMod val="75000"/>
                    <a:lumOff val="25000"/>
                  </a:srgbClr>
                </a:solidFill>
              </a:rPr>
            </a:br>
            <a:r>
              <a:rPr lang="en-US" sz="3200" dirty="0" smtClean="0">
                <a:solidFill>
                  <a:srgbClr val="002147"/>
                </a:solidFill>
              </a:rPr>
              <a:t>Concept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351314" y="6421346"/>
            <a:ext cx="9840686" cy="43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endParaRPr lang="en-US" sz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2008414"/>
            <a:ext cx="10058400" cy="4245429"/>
          </a:xfrm>
        </p:spPr>
        <p:txBody>
          <a:bodyPr>
            <a:normAutofit/>
          </a:bodyPr>
          <a:lstStyle/>
          <a:p>
            <a:pPr marL="90488" indent="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Static Magnets</a:t>
            </a:r>
          </a:p>
          <a:p>
            <a:pPr marL="383096" lvl="1" indent="317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Rare-earth magnets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90488" indent="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Able to reverse polarity</a:t>
            </a:r>
          </a:p>
          <a:p>
            <a:pPr marL="383096" lvl="1" indent="317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Manual</a:t>
            </a:r>
          </a:p>
          <a:p>
            <a:pPr marL="383096" lvl="1" indent="317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Wires/motor</a:t>
            </a:r>
          </a:p>
          <a:p>
            <a:pPr marL="383096" lvl="1" indent="317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Mechanism</a:t>
            </a:r>
          </a:p>
          <a:p>
            <a:pPr marL="90488" indent="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Placement must be flexible to meet patient needs</a:t>
            </a:r>
          </a:p>
          <a:p>
            <a:pPr marL="383096" lvl="1" indent="317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4 target lobes of the brain</a:t>
            </a:r>
          </a:p>
          <a:p>
            <a:pPr marL="383096" lvl="1" indent="317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Magnets fixed into pods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/>
          </p:cNvSpPr>
          <p:nvPr/>
        </p:nvSpPr>
        <p:spPr>
          <a:xfrm>
            <a:off x="4094922" y="6421346"/>
            <a:ext cx="8097078" cy="43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38084" y="1845734"/>
            <a:ext cx="6817596" cy="44679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Figure </a:t>
            </a:r>
            <a:r>
              <a:rPr lang="en-US" b="1" dirty="0" smtClean="0"/>
              <a:t>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Target </a:t>
            </a:r>
            <a:r>
              <a:rPr lang="en-US" sz="2000" dirty="0"/>
              <a:t>lobes of the brain. The front of the head is towards the left, the back is towards the right</a:t>
            </a:r>
          </a:p>
        </p:txBody>
      </p:sp>
      <p:pic>
        <p:nvPicPr>
          <p:cNvPr id="1026" name="Picture 2" descr="Brai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8647" r="7280"/>
          <a:stretch>
            <a:fillRect/>
          </a:stretch>
        </p:blipFill>
        <p:spPr bwMode="auto">
          <a:xfrm>
            <a:off x="4338084" y="1845734"/>
            <a:ext cx="6338858" cy="4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/>
          </p:cNvSpPr>
          <p:nvPr/>
        </p:nvSpPr>
        <p:spPr>
          <a:xfrm>
            <a:off x="4094922" y="6421346"/>
            <a:ext cx="8097078" cy="43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 </a:t>
            </a:r>
            <a:r>
              <a:rPr lang="en-US" b="1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Mechanical flip, independent magnet pod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2175" y="1483743"/>
            <a:ext cx="8097078" cy="4313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350886" y="1653751"/>
            <a:ext cx="7633070" cy="3468185"/>
            <a:chOff x="4592427" y="2000962"/>
            <a:chExt cx="7633070" cy="3468185"/>
          </a:xfrm>
        </p:grpSpPr>
        <p:pic>
          <p:nvPicPr>
            <p:cNvPr id="3074" name="Picture 2" descr="2014-09-10 17"/>
            <p:cNvPicPr>
              <a:picLocks noChangeAspect="1" noChangeArrowheads="1"/>
            </p:cNvPicPr>
            <p:nvPr/>
          </p:nvPicPr>
          <p:blipFill>
            <a:blip r:embed="rId3" cstate="print"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50"/>
            <a:stretch>
              <a:fillRect/>
            </a:stretch>
          </p:blipFill>
          <p:spPr bwMode="auto">
            <a:xfrm>
              <a:off x="4592427" y="2000962"/>
              <a:ext cx="3797395" cy="3468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 descr="2014-09-10 17"/>
            <p:cNvPicPr>
              <a:picLocks noChangeAspect="1" noChangeArrowheads="1"/>
            </p:cNvPicPr>
            <p:nvPr/>
          </p:nvPicPr>
          <p:blipFill>
            <a:blip r:embed="rId4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0"/>
            <a:stretch>
              <a:fillRect/>
            </a:stretch>
          </p:blipFill>
          <p:spPr bwMode="auto">
            <a:xfrm>
              <a:off x="8389822" y="2000962"/>
              <a:ext cx="3835675" cy="3468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99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/>
          </p:cNvSpPr>
          <p:nvPr/>
        </p:nvSpPr>
        <p:spPr>
          <a:xfrm>
            <a:off x="4094922" y="6421346"/>
            <a:ext cx="8097078" cy="43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752" y="1001095"/>
            <a:ext cx="3200400" cy="965295"/>
          </a:xfrm>
        </p:spPr>
        <p:txBody>
          <a:bodyPr/>
          <a:lstStyle/>
          <a:p>
            <a:r>
              <a:rPr lang="en-US" b="1" dirty="0"/>
              <a:t>Design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04752" y="2012112"/>
            <a:ext cx="3200400" cy="1223590"/>
          </a:xfrm>
        </p:spPr>
        <p:txBody>
          <a:bodyPr>
            <a:normAutofit/>
          </a:bodyPr>
          <a:lstStyle/>
          <a:p>
            <a:r>
              <a:rPr lang="en-US" sz="2000" dirty="0"/>
              <a:t>Wire-rotated magnets, linear movement flexibility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2175" y="1483743"/>
            <a:ext cx="8097078" cy="4313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28070" y="373167"/>
            <a:ext cx="8069362" cy="3852574"/>
            <a:chOff x="4128070" y="188103"/>
            <a:chExt cx="8069362" cy="3852574"/>
          </a:xfrm>
        </p:grpSpPr>
        <p:pic>
          <p:nvPicPr>
            <p:cNvPr id="3076" name="Picture 4" descr="2014-09-10%2017"/>
            <p:cNvPicPr>
              <a:picLocks noChangeAspect="1" noChangeArrowheads="1"/>
            </p:cNvPicPr>
            <p:nvPr/>
          </p:nvPicPr>
          <p:blipFill>
            <a:blip r:embed="rId3" cstate="print">
              <a:lum contras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01"/>
            <a:stretch>
              <a:fillRect/>
            </a:stretch>
          </p:blipFill>
          <p:spPr bwMode="auto">
            <a:xfrm>
              <a:off x="4128070" y="188103"/>
              <a:ext cx="4014447" cy="385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 descr="2014-09-10%2017"/>
            <p:cNvPicPr>
              <a:picLocks noChangeAspect="1" noChangeArrowheads="1"/>
            </p:cNvPicPr>
            <p:nvPr/>
          </p:nvPicPr>
          <p:blipFill>
            <a:blip r:embed="rId4" cstate="print"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9"/>
            <a:stretch>
              <a:fillRect/>
            </a:stretch>
          </p:blipFill>
          <p:spPr bwMode="auto">
            <a:xfrm>
              <a:off x="8142517" y="188103"/>
              <a:ext cx="4054915" cy="385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2014-09-10%2017"/>
          <p:cNvPicPr>
            <a:picLocks noChangeAspect="1" noChangeArrowheads="1"/>
          </p:cNvPicPr>
          <p:nvPr/>
        </p:nvPicPr>
        <p:blipFill>
          <a:blip r:embed="rId5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71" y="4402640"/>
            <a:ext cx="2536875" cy="18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014-09-10%2017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14" y="4381969"/>
            <a:ext cx="2340632" cy="18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2014-09-10%2017"/>
          <p:cNvPicPr>
            <a:picLocks noChangeAspect="1" noChangeArrowheads="1"/>
          </p:cNvPicPr>
          <p:nvPr/>
        </p:nvPicPr>
        <p:blipFill>
          <a:blip r:embed="rId7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114" y="4219376"/>
            <a:ext cx="2215751" cy="191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504752" y="3539543"/>
            <a:ext cx="3200400" cy="965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Figure 2</a:t>
            </a:r>
            <a:endParaRPr lang="en-US" dirty="0"/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504752" y="4550560"/>
            <a:ext cx="3200400" cy="1223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Mechanism of action for Design </a:t>
            </a:r>
            <a:r>
              <a:rPr lang="en-US" sz="2000" dirty="0" smtClean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4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61172" cy="35661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E9B63C"/>
                </a:solidFill>
              </a:rPr>
              <a:t>SolidWorks</a:t>
            </a:r>
            <a:endParaRPr lang="en-US" sz="4800" dirty="0">
              <a:solidFill>
                <a:srgbClr val="E9B63C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00052" y="4410911"/>
            <a:ext cx="10058400" cy="1989170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rgbClr val="002060"/>
                </a:solidFill>
              </a:rPr>
              <a:t>3D Printing</a:t>
            </a:r>
            <a:endParaRPr lang="en-US" sz="1600" cap="smal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C79316">
                    <a:lumMod val="75000"/>
                    <a:lumOff val="25000"/>
                  </a:srgbClr>
                </a:solidFill>
              </a:rPr>
              <a:t>SolidWorks</a:t>
            </a:r>
            <a:br>
              <a:rPr lang="en-US" sz="3200" dirty="0">
                <a:solidFill>
                  <a:srgbClr val="C79316">
                    <a:lumMod val="75000"/>
                    <a:lumOff val="25000"/>
                  </a:srgbClr>
                </a:solidFill>
              </a:rPr>
            </a:br>
            <a:r>
              <a:rPr lang="en-US" sz="3200" dirty="0">
                <a:solidFill>
                  <a:srgbClr val="002147"/>
                </a:solidFill>
              </a:rPr>
              <a:t>3D Printing</a:t>
            </a:r>
            <a:endParaRPr lang="en-US" sz="32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351314" y="6421346"/>
            <a:ext cx="9840686" cy="43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endParaRPr lang="en-US" sz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8"/>
          <a:stretch/>
        </p:blipFill>
        <p:spPr>
          <a:xfrm>
            <a:off x="0" y="0"/>
            <a:ext cx="12192000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URI 2">
      <a:dk1>
        <a:srgbClr val="C79316"/>
      </a:dk1>
      <a:lt1>
        <a:srgbClr val="002147"/>
      </a:lt1>
      <a:dk2>
        <a:srgbClr val="002147"/>
      </a:dk2>
      <a:lt2>
        <a:srgbClr val="FFFFFF"/>
      </a:lt2>
      <a:accent1>
        <a:srgbClr val="C79316"/>
      </a:accent1>
      <a:accent2>
        <a:srgbClr val="002147"/>
      </a:accent2>
      <a:accent3>
        <a:srgbClr val="C79316"/>
      </a:accent3>
      <a:accent4>
        <a:srgbClr val="C79316"/>
      </a:accent4>
      <a:accent5>
        <a:srgbClr val="002147"/>
      </a:accent5>
      <a:accent6>
        <a:srgbClr val="002147"/>
      </a:accent6>
      <a:hlink>
        <a:srgbClr val="002147"/>
      </a:hlink>
      <a:folHlink>
        <a:srgbClr val="D5E3FF"/>
      </a:folHlink>
    </a:clrScheme>
    <a:fontScheme name="URI">
      <a:majorFont>
        <a:latin typeface="Trajan Pro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814</Words>
  <Application>Microsoft Office PowerPoint</Application>
  <PresentationFormat>Widescreen</PresentationFormat>
  <Paragraphs>68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Trajan Pro</vt:lpstr>
      <vt:lpstr>Wingdings</vt:lpstr>
      <vt:lpstr>Retrospect</vt:lpstr>
      <vt:lpstr>SMF Helmet</vt:lpstr>
      <vt:lpstr>Structure of presentation</vt:lpstr>
      <vt:lpstr>Design Process</vt:lpstr>
      <vt:lpstr>Design Process Concept</vt:lpstr>
      <vt:lpstr>Figure 1</vt:lpstr>
      <vt:lpstr>Design 1 </vt:lpstr>
      <vt:lpstr>Design 2</vt:lpstr>
      <vt:lpstr>SolidWorks</vt:lpstr>
      <vt:lpstr>SolidWorks 3D Printing</vt:lpstr>
      <vt:lpstr>URI Clinical Studies</vt:lpstr>
      <vt:lpstr>URI Clinical studies Goals</vt:lpstr>
      <vt:lpstr>Figure 3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Light Reflex</dc:title>
  <dc:creator>Riley</dc:creator>
  <cp:lastModifiedBy>Riley</cp:lastModifiedBy>
  <cp:revision>115</cp:revision>
  <dcterms:created xsi:type="dcterms:W3CDTF">2014-01-26T16:16:07Z</dcterms:created>
  <dcterms:modified xsi:type="dcterms:W3CDTF">2014-09-25T02:19:39Z</dcterms:modified>
</cp:coreProperties>
</file>