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41525586-40C6-4974-B826-B25053721FE2}" type="datetimeFigureOut">
              <a:rPr lang="en-US" smtClean="0"/>
              <a:t>3/16/2013</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CFFB2FCF-866A-402A-B92E-79CF724A9D5F}" type="slidenum">
              <a:rPr lang="en-US" smtClean="0"/>
              <a:t>‹#›</a:t>
            </a:fld>
            <a:endParaRPr 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525586-40C6-4974-B826-B25053721FE2}" type="datetimeFigureOut">
              <a:rPr lang="en-US" smtClean="0"/>
              <a:t>3/16/2013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FB2FCF-866A-402A-B92E-79CF724A9D5F}" type="slidenum">
              <a:rPr lang="en-US" smtClean="0"/>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525586-40C6-4974-B826-B25053721FE2}" type="datetimeFigureOut">
              <a:rPr lang="en-US" smtClean="0"/>
              <a:t>3/16/2013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FB2FCF-866A-402A-B92E-79CF724A9D5F}" type="slidenum">
              <a:rPr lang="en-US" smtClean="0"/>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525586-40C6-4974-B826-B25053721FE2}" type="datetimeFigureOut">
              <a:rPr lang="en-US" smtClean="0"/>
              <a:t>3/16/2013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FB2FCF-866A-402A-B92E-79CF724A9D5F}" type="slidenum">
              <a:rPr lang="en-US" smtClean="0"/>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525586-40C6-4974-B826-B25053721FE2}" type="datetimeFigureOut">
              <a:rPr lang="en-US" smtClean="0"/>
              <a:t>3/16/2013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FB2FCF-866A-402A-B92E-79CF724A9D5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1525586-40C6-4974-B826-B25053721FE2}" type="datetimeFigureOut">
              <a:rPr lang="en-US" smtClean="0"/>
              <a:t>3/16/2013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FB2FCF-866A-402A-B92E-79CF724A9D5F}" type="slidenum">
              <a:rPr lang="en-US" smtClean="0"/>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1525586-40C6-4974-B826-B25053721FE2}" type="datetimeFigureOut">
              <a:rPr lang="en-US" smtClean="0"/>
              <a:t>3/16/2013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FB2FCF-866A-402A-B92E-79CF724A9D5F}" type="slidenum">
              <a:rPr lang="en-US" smtClean="0"/>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1525586-40C6-4974-B826-B25053721FE2}" type="datetimeFigureOut">
              <a:rPr lang="en-US" smtClean="0"/>
              <a:t>3/16/2013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FB2FCF-866A-402A-B92E-79CF724A9D5F}" type="slidenum">
              <a:rPr lang="en-US" smtClean="0"/>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525586-40C6-4974-B826-B25053721FE2}" type="datetimeFigureOut">
              <a:rPr lang="en-US" smtClean="0"/>
              <a:t>3/16/2013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FB2FCF-866A-402A-B92E-79CF724A9D5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525586-40C6-4974-B826-B25053721FE2}" type="datetimeFigureOut">
              <a:rPr lang="en-US" smtClean="0"/>
              <a:t>3/16/2013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FB2FCF-866A-402A-B92E-79CF724A9D5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525586-40C6-4974-B826-B25053721FE2}" type="datetimeFigureOut">
              <a:rPr lang="en-US" smtClean="0"/>
              <a:t>3/16/2013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FB2FCF-866A-402A-B92E-79CF724A9D5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41525586-40C6-4974-B826-B25053721FE2}" type="datetimeFigureOut">
              <a:rPr lang="en-US" smtClean="0"/>
              <a:t>3/16/2013</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CFFB2FCF-866A-402A-B92E-79CF724A9D5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Arial Black" pitchFamily="34" charset="0"/>
              </a:rPr>
              <a:t> </a:t>
            </a:r>
            <a:r>
              <a:rPr lang="en-US" dirty="0" smtClean="0">
                <a:latin typeface="Times New Roman" pitchFamily="18" charset="0"/>
                <a:cs typeface="Times New Roman" pitchFamily="18" charset="0"/>
              </a:rPr>
              <a:t>Neurotechnology</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r>
              <a:rPr lang="en-US" dirty="0" smtClean="0">
                <a:latin typeface="Times New Roman" pitchFamily="18" charset="0"/>
                <a:cs typeface="Times New Roman" pitchFamily="18" charset="0"/>
              </a:rPr>
              <a:t>By Brett Kotowski</a:t>
            </a:r>
          </a:p>
          <a:p>
            <a:r>
              <a:rPr lang="en-US" dirty="0" smtClean="0">
                <a:latin typeface="Times New Roman" pitchFamily="18" charset="0"/>
                <a:cs typeface="Times New Roman" pitchFamily="18" charset="0"/>
              </a:rPr>
              <a:t>BME Section 2 Presentation 1</a:t>
            </a:r>
            <a:endParaRPr lang="en-US" dirty="0">
              <a:latin typeface="Times New Roman" pitchFamily="18" charset="0"/>
              <a:cs typeface="Times New Roman" pitchFamily="18" charset="0"/>
            </a:endParaRPr>
          </a:p>
        </p:txBody>
      </p:sp>
      <p:pic>
        <p:nvPicPr>
          <p:cNvPr id="1026" name="Picture 2" descr="http://lifeboat.com/images/brain.implan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1" y="3276601"/>
            <a:ext cx="2236602" cy="28956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nuffieldbioethics.org/sites/default/files/Neurons_re-sized_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9400" y="304800"/>
            <a:ext cx="3816555" cy="1971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3296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i="1" dirty="0" err="1"/>
              <a:t>Neurotech</a:t>
            </a:r>
            <a:r>
              <a:rPr lang="en-US" i="1" dirty="0"/>
              <a:t> network</a:t>
            </a:r>
            <a:r>
              <a:rPr lang="en-US" dirty="0"/>
              <a:t>. </a:t>
            </a:r>
            <a:r>
              <a:rPr lang="en-US" dirty="0" err="1"/>
              <a:t>N.p</a:t>
            </a:r>
            <a:r>
              <a:rPr lang="en-US" dirty="0"/>
              <a:t>., 2009. Web. 12 Mar. 2013. &lt;http://www.neurotechnetwork.org/pdf/Technology_Frontier_Neurotech.pdf&gt;.</a:t>
            </a:r>
          </a:p>
          <a:p>
            <a:r>
              <a:rPr lang="en-US" dirty="0"/>
              <a:t>"People with paralysis </a:t>
            </a:r>
            <a:r>
              <a:rPr lang="en-US" dirty="0" err="1"/>
              <a:t>Conrol</a:t>
            </a:r>
            <a:r>
              <a:rPr lang="en-US" dirty="0"/>
              <a:t> Robotic Arms to Reach and Grasp Using Brain Computer Interface." </a:t>
            </a:r>
            <a:r>
              <a:rPr lang="en-US" i="1" dirty="0"/>
              <a:t>General OneFile</a:t>
            </a:r>
            <a:r>
              <a:rPr lang="en-US" dirty="0"/>
              <a:t>. Gale, 2012. Web. 12 Mar. 2013. &lt;http://go.galegroup.com/ps/i.do?id=GALE%7CA320763721&amp;v=2.1&amp;u=mlin_n_stonehs&amp;it=r&amp;p=AONE&amp;sw=w&gt;.</a:t>
            </a:r>
          </a:p>
          <a:p>
            <a:r>
              <a:rPr lang="en-US" i="1" dirty="0"/>
              <a:t>Wikipedia</a:t>
            </a:r>
            <a:r>
              <a:rPr lang="en-US" dirty="0"/>
              <a:t>. </a:t>
            </a:r>
            <a:r>
              <a:rPr lang="en-US" dirty="0" err="1"/>
              <a:t>N.p</a:t>
            </a:r>
            <a:r>
              <a:rPr lang="en-US" dirty="0"/>
              <a:t>., </a:t>
            </a:r>
            <a:r>
              <a:rPr lang="en-US" dirty="0" err="1"/>
              <a:t>n.d.</a:t>
            </a:r>
            <a:r>
              <a:rPr lang="en-US" dirty="0"/>
              <a:t> Web. 12 Mar. 2013. &lt;http://en.wikipedia.org/wiki/Neurotechnology&gt;.</a:t>
            </a:r>
          </a:p>
          <a:p>
            <a:r>
              <a:rPr lang="en-US" i="1" dirty="0"/>
              <a:t>wise GEEK</a:t>
            </a:r>
            <a:r>
              <a:rPr lang="en-US" dirty="0"/>
              <a:t>. </a:t>
            </a:r>
            <a:r>
              <a:rPr lang="en-US" dirty="0" err="1"/>
              <a:t>N.p</a:t>
            </a:r>
            <a:r>
              <a:rPr lang="en-US" dirty="0"/>
              <a:t>., </a:t>
            </a:r>
            <a:r>
              <a:rPr lang="en-US" dirty="0" err="1"/>
              <a:t>n.d.</a:t>
            </a:r>
            <a:r>
              <a:rPr lang="en-US" dirty="0"/>
              <a:t> Web. 12 Mar. 2013. &lt;http://www.wisegeek.com/what-is-neurotechnology.htm&gt;.</a:t>
            </a:r>
          </a:p>
          <a:p>
            <a:endParaRPr lang="en-US" dirty="0"/>
          </a:p>
        </p:txBody>
      </p:sp>
      <p:sp>
        <p:nvSpPr>
          <p:cNvPr id="3" name="Title 2"/>
          <p:cNvSpPr>
            <a:spLocks noGrp="1"/>
          </p:cNvSpPr>
          <p:nvPr>
            <p:ph type="title"/>
          </p:nvPr>
        </p:nvSpPr>
        <p:spPr/>
        <p:txBody>
          <a:bodyPr/>
          <a:lstStyle/>
          <a:p>
            <a:r>
              <a:rPr lang="en-US" dirty="0" smtClean="0">
                <a:latin typeface="Times New Roman" pitchFamily="18" charset="0"/>
                <a:cs typeface="Times New Roman" pitchFamily="18" charset="0"/>
              </a:rPr>
              <a:t>Works Cited</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247766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latin typeface="Times New Roman" pitchFamily="18" charset="0"/>
                <a:cs typeface="Times New Roman" pitchFamily="18" charset="0"/>
              </a:rPr>
              <a:t>Neurotechnology</a:t>
            </a:r>
            <a:endParaRPr lang="en-US" dirty="0">
              <a:latin typeface="Times New Roman" pitchFamily="18" charset="0"/>
              <a:cs typeface="Times New Roman" pitchFamily="18" charset="0"/>
            </a:endParaRPr>
          </a:p>
        </p:txBody>
      </p:sp>
      <p:sp>
        <p:nvSpPr>
          <p:cNvPr id="7" name="Content Placeholder 6"/>
          <p:cNvSpPr>
            <a:spLocks noGrp="1"/>
          </p:cNvSpPr>
          <p:nvPr>
            <p:ph idx="1"/>
          </p:nvPr>
        </p:nvSpPr>
        <p:spPr/>
        <p:txBody>
          <a:bodyPr/>
          <a:lstStyle/>
          <a:p>
            <a:r>
              <a:rPr lang="en-US" dirty="0" smtClean="0">
                <a:latin typeface="Times New Roman" pitchFamily="18" charset="0"/>
                <a:cs typeface="Times New Roman" pitchFamily="18" charset="0"/>
              </a:rPr>
              <a:t>Neurotechnology is the use of engineering applications to scan, alter or enhance the brain, or other neurological systems.</a:t>
            </a:r>
          </a:p>
          <a:p>
            <a:r>
              <a:rPr lang="en-US" dirty="0" smtClean="0">
                <a:latin typeface="Times New Roman" pitchFamily="18" charset="0"/>
                <a:cs typeface="Times New Roman" pitchFamily="18" charset="0"/>
              </a:rPr>
              <a:t>Neurotechnolgy spans across a variety of different medical areas including medical imaging, exterior brain monitoring, implant technologies, and pharmaceuticals.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594055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latin typeface="Times New Roman" pitchFamily="18" charset="0"/>
                <a:cs typeface="Times New Roman" pitchFamily="18" charset="0"/>
              </a:rPr>
              <a:t>Functional Magnetic Resonance Imaging(MRI): Used to study the topological structure of the brain by targeting the higher oxygen levels in the brain.</a:t>
            </a:r>
          </a:p>
          <a:p>
            <a:r>
              <a:rPr lang="en-US" dirty="0" smtClean="0">
                <a:latin typeface="Times New Roman" pitchFamily="18" charset="0"/>
                <a:cs typeface="Times New Roman" pitchFamily="18" charset="0"/>
              </a:rPr>
              <a:t>Computed Topography(CT) Scan: CT-Scans are used to detect brain-activation as well as brain-injuries such as aneurysms or cancer.</a:t>
            </a:r>
          </a:p>
          <a:p>
            <a:r>
              <a:rPr lang="en-US" dirty="0" smtClean="0">
                <a:latin typeface="Times New Roman" pitchFamily="18" charset="0"/>
                <a:cs typeface="Times New Roman" pitchFamily="18" charset="0"/>
              </a:rPr>
              <a:t>Positron Emission Topography(PET) Scan: PET-Scans are bound to levels of nutrients in the brain, the lower the level of nutrients the brighter the image will appear.</a:t>
            </a: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dirty="0" smtClean="0">
                <a:latin typeface="Times New Roman" pitchFamily="18" charset="0"/>
                <a:cs typeface="Times New Roman" pitchFamily="18" charset="0"/>
              </a:rPr>
              <a:t>Medical Imaging in Neurotechnology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035480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latin typeface="Times New Roman" pitchFamily="18" charset="0"/>
                <a:cs typeface="Times New Roman" pitchFamily="18" charset="0"/>
              </a:rPr>
              <a:t>Exterior brain monitoring involves all possible ways of observing the brain, while at the same time being non-invasive to the patient.</a:t>
            </a:r>
          </a:p>
          <a:p>
            <a:r>
              <a:rPr lang="en-US" dirty="0" smtClean="0">
                <a:latin typeface="Times New Roman" pitchFamily="18" charset="0"/>
                <a:cs typeface="Times New Roman" pitchFamily="18" charset="0"/>
              </a:rPr>
              <a:t>Electroencephalography measures brain-activity by placing a number of electrodes around the head and scalp to measure electrical signals in the </a:t>
            </a:r>
            <a:r>
              <a:rPr lang="en-US" dirty="0" smtClean="0">
                <a:latin typeface="Times New Roman" pitchFamily="18" charset="0"/>
                <a:cs typeface="Times New Roman" pitchFamily="18" charset="0"/>
              </a:rPr>
              <a:t>brain.</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Magneto encephalography measures the magnetic fields that come from the electric currents in the brain, and shows where certain areas of the brain </a:t>
            </a:r>
            <a:r>
              <a:rPr lang="en-US" dirty="0" smtClean="0">
                <a:latin typeface="Times New Roman" pitchFamily="18" charset="0"/>
                <a:cs typeface="Times New Roman" pitchFamily="18" charset="0"/>
              </a:rPr>
              <a:t>activated the most due to stimulation.</a:t>
            </a: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dirty="0" smtClean="0">
                <a:latin typeface="Times New Roman" pitchFamily="18" charset="0"/>
                <a:cs typeface="Times New Roman" pitchFamily="18" charset="0"/>
              </a:rPr>
              <a:t>Exterior Brain Monitoring</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619269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Electroencephalography</a:t>
            </a:r>
            <a:endParaRPr lang="en-US" dirty="0">
              <a:latin typeface="Times New Roman" pitchFamily="18" charset="0"/>
              <a:cs typeface="Times New Roman" pitchFamily="18" charset="0"/>
            </a:endParaRPr>
          </a:p>
        </p:txBody>
      </p:sp>
      <p:pic>
        <p:nvPicPr>
          <p:cNvPr id="2050" name="Picture 2" descr="http://cdn.medgadget.com/img/slee4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13075" y="2133600"/>
            <a:ext cx="2857500" cy="43529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2192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err="1" smtClean="0">
                <a:latin typeface="Times New Roman" pitchFamily="18" charset="0"/>
                <a:cs typeface="Times New Roman" pitchFamily="18" charset="0"/>
              </a:rPr>
              <a:t>Neuro</a:t>
            </a:r>
            <a:r>
              <a:rPr lang="en-US" dirty="0" smtClean="0">
                <a:latin typeface="Times New Roman" pitchFamily="18" charset="0"/>
                <a:cs typeface="Times New Roman" pitchFamily="18" charset="0"/>
              </a:rPr>
              <a:t>-modulation: An implanted device in the neurological system, that is surgically installed sends out an electrical stimulation to control an existing part of the nervous system; Spinal Chord Stimulation or Gastric Stimulation.</a:t>
            </a:r>
          </a:p>
          <a:p>
            <a:r>
              <a:rPr lang="en-US" dirty="0" smtClean="0">
                <a:latin typeface="Times New Roman" pitchFamily="18" charset="0"/>
                <a:cs typeface="Times New Roman" pitchFamily="18" charset="0"/>
              </a:rPr>
              <a:t>Neural Prosthesis: Used to improve function of an impaired limb or organ. It is installed surgically at the sight of the injury, and is designed to function as that organ or limb would by reacting to nerve impulses from the brain. </a:t>
            </a:r>
          </a:p>
        </p:txBody>
      </p:sp>
      <p:sp>
        <p:nvSpPr>
          <p:cNvPr id="3" name="Title 2"/>
          <p:cNvSpPr>
            <a:spLocks noGrp="1"/>
          </p:cNvSpPr>
          <p:nvPr>
            <p:ph type="title"/>
          </p:nvPr>
        </p:nvSpPr>
        <p:spPr/>
        <p:txBody>
          <a:bodyPr/>
          <a:lstStyle/>
          <a:p>
            <a:r>
              <a:rPr lang="en-US" dirty="0" smtClean="0">
                <a:latin typeface="Times New Roman" pitchFamily="18" charset="0"/>
                <a:cs typeface="Times New Roman" pitchFamily="18" charset="0"/>
              </a:rPr>
              <a:t>Implant Technologies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632768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latin typeface="Times New Roman" pitchFamily="18" charset="0"/>
                <a:cs typeface="Times New Roman" pitchFamily="18" charset="0"/>
              </a:rPr>
              <a:t>Brain-Gate was a test conducted by a collaboration of researchers from the Department of Veteran Affairs, Brown University, Harvard Medical School</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Massachusetts General </a:t>
            </a:r>
            <a:r>
              <a:rPr lang="en-US" dirty="0" smtClean="0">
                <a:latin typeface="Times New Roman" pitchFamily="18" charset="0"/>
                <a:cs typeface="Times New Roman" pitchFamily="18" charset="0"/>
              </a:rPr>
              <a:t>Hospital, and the German Aerospace Center. </a:t>
            </a:r>
            <a:r>
              <a:rPr lang="en-US" dirty="0" smtClean="0">
                <a:latin typeface="Times New Roman" pitchFamily="18" charset="0"/>
                <a:cs typeface="Times New Roman" pitchFamily="18" charset="0"/>
              </a:rPr>
              <a:t>The test was done on two patients that had suffered from brain-stem strokes years ago, and are now both paralyzed. </a:t>
            </a:r>
          </a:p>
          <a:p>
            <a:r>
              <a:rPr lang="en-US" dirty="0" smtClean="0">
                <a:latin typeface="Times New Roman" pitchFamily="18" charset="0"/>
                <a:cs typeface="Times New Roman" pitchFamily="18" charset="0"/>
              </a:rPr>
              <a:t>A device, with a grid of 96 tiny electrodes is </a:t>
            </a:r>
            <a:r>
              <a:rPr lang="en-US" dirty="0" smtClean="0">
                <a:latin typeface="Times New Roman" pitchFamily="18" charset="0"/>
                <a:cs typeface="Times New Roman" pitchFamily="18" charset="0"/>
              </a:rPr>
              <a:t>implanted </a:t>
            </a:r>
            <a:r>
              <a:rPr lang="en-US" dirty="0" smtClean="0">
                <a:latin typeface="Times New Roman" pitchFamily="18" charset="0"/>
                <a:cs typeface="Times New Roman" pitchFamily="18" charset="0"/>
              </a:rPr>
              <a:t>in the brain.</a:t>
            </a:r>
          </a:p>
          <a:p>
            <a:r>
              <a:rPr lang="en-US" dirty="0" smtClean="0">
                <a:latin typeface="Times New Roman" pitchFamily="18" charset="0"/>
                <a:cs typeface="Times New Roman" pitchFamily="18" charset="0"/>
              </a:rPr>
              <a:t>This device is connected to a robotic arm, and translates the neural impulses from the device into commands for three-dimensional motion with the robotic arm.</a:t>
            </a: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dirty="0" smtClean="0">
                <a:latin typeface="Times New Roman" pitchFamily="18" charset="0"/>
                <a:cs typeface="Times New Roman" pitchFamily="18" charset="0"/>
              </a:rPr>
              <a:t>Brain-Gate Test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89627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Patient using thought-controlled Robotic arm</a:t>
            </a:r>
            <a:endParaRPr lang="en-US" dirty="0"/>
          </a:p>
        </p:txBody>
      </p:sp>
      <p:pic>
        <p:nvPicPr>
          <p:cNvPr id="1026" name="Picture 2" descr="paralyzed woman thought controlled robot braingate cup coffee e1337597680465 BrainGate Amazes Again: Paralyzed Woman Moves Thought Controlled Robotic Arm (vide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2362200"/>
            <a:ext cx="5905500" cy="3381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0487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latin typeface="Times New Roman" pitchFamily="18" charset="0"/>
                <a:cs typeface="Times New Roman" pitchFamily="18" charset="0"/>
              </a:rPr>
              <a:t>Pharmaceuticals are the most common use of Neurotechnology by the general public.</a:t>
            </a:r>
          </a:p>
          <a:p>
            <a:r>
              <a:rPr lang="en-US" dirty="0" smtClean="0">
                <a:latin typeface="Times New Roman" pitchFamily="18" charset="0"/>
                <a:cs typeface="Times New Roman" pitchFamily="18" charset="0"/>
              </a:rPr>
              <a:t>These pharmaceuticals are anything that ultimately alters the way the brain functions</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including medicine that treats  attention deficit disorder, or depression.</a:t>
            </a: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dirty="0" smtClean="0">
                <a:latin typeface="Times New Roman" pitchFamily="18" charset="0"/>
                <a:cs typeface="Times New Roman" pitchFamily="18" charset="0"/>
              </a:rPr>
              <a:t>Pharmaceutical Neurotechnology</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89660658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2876</TotalTime>
  <Words>534</Words>
  <Application>Microsoft Office PowerPoint</Application>
  <PresentationFormat>On-screen Show (4:3)</PresentationFormat>
  <Paragraphs>31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Hardcover</vt:lpstr>
      <vt:lpstr> Neurotechnology</vt:lpstr>
      <vt:lpstr>Neurotechnology</vt:lpstr>
      <vt:lpstr>Medical Imaging in Neurotechnology </vt:lpstr>
      <vt:lpstr>Exterior Brain Monitoring</vt:lpstr>
      <vt:lpstr>Electroencephalography</vt:lpstr>
      <vt:lpstr>Implant Technologies</vt:lpstr>
      <vt:lpstr>Brain-Gate Test</vt:lpstr>
      <vt:lpstr>Patient using thought-controlled Robotic arm</vt:lpstr>
      <vt:lpstr>Pharmaceutical Neurotechnology</vt:lpstr>
      <vt:lpstr>Works Cited</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Neurotechnology</dc:title>
  <dc:creator>Brett</dc:creator>
  <cp:lastModifiedBy>Brett</cp:lastModifiedBy>
  <cp:revision>28</cp:revision>
  <dcterms:created xsi:type="dcterms:W3CDTF">2013-03-12T18:40:29Z</dcterms:created>
  <dcterms:modified xsi:type="dcterms:W3CDTF">2013-03-17T19:27:10Z</dcterms:modified>
</cp:coreProperties>
</file>