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E7C9-2D07-4E5F-9C99-F98F9ABC7414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DCB9-833A-42E0-9455-E03C9376E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E7C9-2D07-4E5F-9C99-F98F9ABC7414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DCB9-833A-42E0-9455-E03C9376E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E7C9-2D07-4E5F-9C99-F98F9ABC7414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DCB9-833A-42E0-9455-E03C9376E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E7C9-2D07-4E5F-9C99-F98F9ABC7414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DCB9-833A-42E0-9455-E03C9376E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E7C9-2D07-4E5F-9C99-F98F9ABC7414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DCB9-833A-42E0-9455-E03C9376E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E7C9-2D07-4E5F-9C99-F98F9ABC7414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DCB9-833A-42E0-9455-E03C9376E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E7C9-2D07-4E5F-9C99-F98F9ABC7414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DCB9-833A-42E0-9455-E03C9376E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E7C9-2D07-4E5F-9C99-F98F9ABC7414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8BDCB9-833A-42E0-9455-E03C9376E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E7C9-2D07-4E5F-9C99-F98F9ABC7414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DCB9-833A-42E0-9455-E03C9376E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E7C9-2D07-4E5F-9C99-F98F9ABC7414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E8BDCB9-833A-42E0-9455-E03C9376E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552E7C9-2D07-4E5F-9C99-F98F9ABC7414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DCB9-833A-42E0-9455-E03C9376E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552E7C9-2D07-4E5F-9C99-F98F9ABC7414}" type="datetimeFigureOut">
              <a:rPr lang="en-US" smtClean="0"/>
              <a:pPr/>
              <a:t>3/27/2013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E8BDCB9-833A-42E0-9455-E03C9376E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tZ9n-8L4JK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Positron Emission Tomography (Pet)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Morgan </a:t>
            </a:r>
            <a:r>
              <a:rPr lang="en-US" dirty="0" err="1" smtClean="0"/>
              <a:t>Hammick</a:t>
            </a:r>
            <a:endParaRPr lang="en-US" dirty="0" smtClean="0"/>
          </a:p>
          <a:p>
            <a:r>
              <a:rPr lang="en-US" dirty="0" smtClean="0"/>
              <a:t>BME 181 Section 2</a:t>
            </a:r>
            <a:endParaRPr lang="en-US" dirty="0"/>
          </a:p>
        </p:txBody>
      </p:sp>
      <p:pic>
        <p:nvPicPr>
          <p:cNvPr id="20482" name="Picture 2" descr="http://www.georgetownuniversityhospital.org/images/radiology/pet_ct.gif"/>
          <p:cNvPicPr>
            <a:picLocks noChangeAspect="1" noChangeArrowheads="1"/>
          </p:cNvPicPr>
          <p:nvPr/>
        </p:nvPicPr>
        <p:blipFill>
          <a:blip r:embed="rId2" cstate="print"/>
          <a:srcRect r="34400"/>
          <a:stretch>
            <a:fillRect/>
          </a:stretch>
        </p:blipFill>
        <p:spPr bwMode="auto">
          <a:xfrm>
            <a:off x="762000" y="914400"/>
            <a:ext cx="3124200" cy="2152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PET scan?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positron emission tomography scan is an imaging test that uses a radioactive substance called a tracer to look for disease in the body</a:t>
            </a:r>
          </a:p>
          <a:p>
            <a:r>
              <a:rPr lang="en-US" dirty="0" smtClean="0"/>
              <a:t>A PET scan shows how organs and tissues are working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PET produces images of the body by detecting the radiation emitted from radioactive substances. </a:t>
            </a:r>
          </a:p>
          <a:p>
            <a:pPr lvl="1"/>
            <a:r>
              <a:rPr lang="en-US" dirty="0" smtClean="0"/>
              <a:t>These substances are injected into the body, and are usually tagged with a radioactive atom</a:t>
            </a:r>
          </a:p>
          <a:p>
            <a:r>
              <a:rPr lang="en-US" dirty="0" smtClean="0"/>
              <a:t>The PET detects the gamma rays</a:t>
            </a:r>
          </a:p>
          <a:p>
            <a:r>
              <a:rPr lang="en-US" dirty="0" smtClean="0">
                <a:hlinkClick r:id="rId2"/>
              </a:rPr>
              <a:t>http://www.youtube.com/watch?v=tZ9n-8L4JKM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sitemaker.umich.edu/pet.chemistry/files/pet-schem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049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eating for 4-6 hours prior</a:t>
            </a:r>
          </a:p>
          <a:p>
            <a:r>
              <a:rPr lang="en-US" dirty="0" smtClean="0"/>
              <a:t>The tracer is given through an IV</a:t>
            </a:r>
          </a:p>
          <a:p>
            <a:r>
              <a:rPr lang="en-US" dirty="0" smtClean="0"/>
              <a:t>Wait about an hour</a:t>
            </a:r>
          </a:p>
          <a:p>
            <a:r>
              <a:rPr lang="en-US" dirty="0" smtClean="0"/>
              <a:t>Lie on table that slides into the scanner</a:t>
            </a:r>
          </a:p>
          <a:p>
            <a:r>
              <a:rPr lang="en-US" dirty="0" smtClean="0"/>
              <a:t>The scanner picks up signals from the tracer</a:t>
            </a:r>
          </a:p>
          <a:p>
            <a:r>
              <a:rPr lang="en-US" dirty="0" smtClean="0"/>
              <a:t>Stay very still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Get a PET Scan?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can reveal the size, shape, position, and some function of organs</a:t>
            </a:r>
          </a:p>
          <a:p>
            <a:r>
              <a:rPr lang="en-US" dirty="0" smtClean="0"/>
              <a:t>Test can be used to:</a:t>
            </a:r>
          </a:p>
          <a:p>
            <a:pPr lvl="1"/>
            <a:r>
              <a:rPr lang="en-US" dirty="0" smtClean="0"/>
              <a:t>Check brain function</a:t>
            </a:r>
          </a:p>
          <a:p>
            <a:pPr lvl="1"/>
            <a:r>
              <a:rPr lang="en-US" dirty="0" smtClean="0"/>
              <a:t>Diagnose cancer, heart problems, and brain disorders</a:t>
            </a:r>
          </a:p>
          <a:p>
            <a:pPr lvl="1"/>
            <a:r>
              <a:rPr lang="en-US" dirty="0" smtClean="0"/>
              <a:t>See how far cancer has spread</a:t>
            </a:r>
          </a:p>
          <a:p>
            <a:pPr lvl="1"/>
            <a:r>
              <a:rPr lang="en-US" dirty="0" smtClean="0"/>
              <a:t>Show areas in which there is poor blood flow to the heart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Minimal radiation is used</a:t>
            </a:r>
          </a:p>
          <a:p>
            <a:pPr lvl="1"/>
            <a:r>
              <a:rPr lang="en-US" dirty="0" smtClean="0"/>
              <a:t>Short-lived tracers are used</a:t>
            </a:r>
          </a:p>
          <a:p>
            <a:r>
              <a:rPr lang="en-US" dirty="0" smtClean="0"/>
              <a:t>Tell doctor if you’re pregnant or breast feeding</a:t>
            </a:r>
          </a:p>
          <a:p>
            <a:r>
              <a:rPr lang="en-US" dirty="0" smtClean="0"/>
              <a:t>Allergic reaction to the tracer material is rare</a:t>
            </a:r>
          </a:p>
          <a:p>
            <a:r>
              <a:rPr lang="en-US" dirty="0" smtClean="0"/>
              <a:t>Some people experience redness, pain, or swelling at the injection site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 of scan: $3,000 - $6,000</a:t>
            </a:r>
          </a:p>
          <a:p>
            <a:pPr lvl="1"/>
            <a:r>
              <a:rPr lang="en-US" dirty="0" smtClean="0"/>
              <a:t>Broken down into 3 areas</a:t>
            </a:r>
          </a:p>
          <a:p>
            <a:pPr lvl="2"/>
            <a:r>
              <a:rPr lang="en-US" dirty="0" smtClean="0"/>
              <a:t>FGD Radiopharmaceutical Fees (~$527)</a:t>
            </a:r>
          </a:p>
          <a:p>
            <a:pPr lvl="2"/>
            <a:r>
              <a:rPr lang="en-US" dirty="0" smtClean="0"/>
              <a:t>Technical Fees ($206-$939)</a:t>
            </a:r>
          </a:p>
          <a:p>
            <a:pPr lvl="2"/>
            <a:r>
              <a:rPr lang="en-US" dirty="0" smtClean="0"/>
              <a:t>Professional Fees (~$1,880)</a:t>
            </a:r>
          </a:p>
          <a:p>
            <a:r>
              <a:rPr lang="en-US" dirty="0" smtClean="0"/>
              <a:t>Expensive, but could be worth it</a:t>
            </a:r>
          </a:p>
          <a:p>
            <a:r>
              <a:rPr lang="en-US" dirty="0" smtClean="0"/>
              <a:t>The machine its self is usually around $1.9 million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"Compare PET Scan Cost." </a:t>
            </a:r>
            <a:r>
              <a:rPr lang="en-US" i="1" dirty="0" smtClean="0"/>
              <a:t>PET Scan Cost and Pricing Information</a:t>
            </a:r>
            <a:r>
              <a:rPr lang="en-US" dirty="0" smtClean="0"/>
              <a:t>. </a:t>
            </a:r>
            <a:r>
              <a:rPr lang="en-US" dirty="0" err="1" smtClean="0"/>
              <a:t>N.p</a:t>
            </a:r>
            <a:r>
              <a:rPr lang="en-US" dirty="0" smtClean="0"/>
              <a:t>., </a:t>
            </a:r>
            <a:r>
              <a:rPr lang="en-US" dirty="0" err="1" smtClean="0"/>
              <a:t>n.d</a:t>
            </a:r>
            <a:r>
              <a:rPr lang="en-US" dirty="0" smtClean="0"/>
              <a:t>. Web. 27 Mar. 2013.</a:t>
            </a:r>
            <a:endParaRPr lang="en-US" dirty="0" smtClean="0"/>
          </a:p>
          <a:p>
            <a:r>
              <a:rPr lang="en-US" dirty="0" err="1" smtClean="0"/>
              <a:t>Dugdale</a:t>
            </a:r>
            <a:r>
              <a:rPr lang="en-US" dirty="0" smtClean="0"/>
              <a:t>, David C. "PET Scan: </a:t>
            </a:r>
            <a:r>
              <a:rPr lang="en-US" dirty="0" err="1" smtClean="0"/>
              <a:t>MedlinePlus</a:t>
            </a:r>
            <a:r>
              <a:rPr lang="en-US" dirty="0" smtClean="0"/>
              <a:t> Medical Encyclopedia." </a:t>
            </a:r>
            <a:r>
              <a:rPr lang="en-US" i="1" dirty="0" smtClean="0"/>
              <a:t>U.S National Library of Medicine</a:t>
            </a:r>
            <a:r>
              <a:rPr lang="en-US" dirty="0" smtClean="0"/>
              <a:t>. U.S. National Library of Medicine, 9 Nov. 2012. Web. 26 Mar. 2013.</a:t>
            </a:r>
          </a:p>
          <a:p>
            <a:r>
              <a:rPr lang="en-US" dirty="0" err="1" smtClean="0"/>
              <a:t>Freudenrich</a:t>
            </a:r>
            <a:r>
              <a:rPr lang="en-US" dirty="0" smtClean="0"/>
              <a:t>, Ph.D., Craig.  "How Nuclear Medicine Works"  18 October 2000.  HowStuffWorks.com. &lt;http://science.howstuffworks.com/nuclear-medicine.htm&gt;  26 March 2013.</a:t>
            </a:r>
          </a:p>
          <a:p>
            <a:r>
              <a:rPr lang="en-US" dirty="0" smtClean="0"/>
              <a:t>"How Much Does a Positron Emission Tomography Machine Cost?" </a:t>
            </a:r>
            <a:r>
              <a:rPr lang="en-US" i="1" dirty="0" smtClean="0"/>
              <a:t>Yahoo! Answers</a:t>
            </a:r>
            <a:r>
              <a:rPr lang="en-US" dirty="0" smtClean="0"/>
              <a:t>. Yahoo!, 2009. Web. 27 Mar. 2013.</a:t>
            </a:r>
            <a:endParaRPr lang="en-US" i="1" dirty="0" smtClean="0"/>
          </a:p>
          <a:p>
            <a:r>
              <a:rPr lang="en-US" i="1" dirty="0" smtClean="0"/>
              <a:t>Positron </a:t>
            </a:r>
            <a:r>
              <a:rPr lang="en-US" i="1" dirty="0" smtClean="0"/>
              <a:t>Emission Tomography (PET) at the Helmholtz-</a:t>
            </a:r>
            <a:r>
              <a:rPr lang="en-US" i="1" dirty="0" err="1" smtClean="0"/>
              <a:t>Zentrum</a:t>
            </a:r>
            <a:r>
              <a:rPr lang="en-US" i="1" dirty="0" smtClean="0"/>
              <a:t> Dresden-</a:t>
            </a:r>
            <a:r>
              <a:rPr lang="en-US" i="1" dirty="0" err="1" smtClean="0"/>
              <a:t>Rossendorf</a:t>
            </a:r>
            <a:r>
              <a:rPr lang="en-US" dirty="0" smtClean="0"/>
              <a:t>. </a:t>
            </a:r>
            <a:r>
              <a:rPr lang="en-US" i="1" dirty="0" err="1" smtClean="0"/>
              <a:t>Youtube</a:t>
            </a:r>
            <a:r>
              <a:rPr lang="en-US" dirty="0" smtClean="0"/>
              <a:t>. Helmholtz-</a:t>
            </a:r>
            <a:r>
              <a:rPr lang="en-US" dirty="0" err="1" smtClean="0"/>
              <a:t>Zentrum</a:t>
            </a:r>
            <a:r>
              <a:rPr lang="en-US" dirty="0" smtClean="0"/>
              <a:t> Dresden-</a:t>
            </a:r>
            <a:r>
              <a:rPr lang="en-US" dirty="0" err="1" smtClean="0"/>
              <a:t>Rossendorf</a:t>
            </a:r>
            <a:r>
              <a:rPr lang="en-US" dirty="0" smtClean="0"/>
              <a:t>, </a:t>
            </a:r>
            <a:r>
              <a:rPr lang="en-US" dirty="0" err="1" smtClean="0"/>
              <a:t>n.d</a:t>
            </a:r>
            <a:r>
              <a:rPr lang="en-US" dirty="0" smtClean="0"/>
              <a:t>. Web. 26 Mar. 2013.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122</TotalTime>
  <Words>249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Technic</vt:lpstr>
      <vt:lpstr>Positron Emission Tomography (Pet)</vt:lpstr>
      <vt:lpstr>What is a PET scan?</vt:lpstr>
      <vt:lpstr>How it works</vt:lpstr>
      <vt:lpstr>Slide 4</vt:lpstr>
      <vt:lpstr>Procedure </vt:lpstr>
      <vt:lpstr>Why Get a PET Scan?</vt:lpstr>
      <vt:lpstr>Risks</vt:lpstr>
      <vt:lpstr>Costs</vt:lpstr>
      <vt:lpstr>Works Cited</vt:lpstr>
    </vt:vector>
  </TitlesOfParts>
  <Company>DPCPA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Positron Emission Tomography (Pet)</dc:title>
  <dc:creator>Morgan</dc:creator>
  <cp:lastModifiedBy>Morgan</cp:lastModifiedBy>
  <cp:revision>15</cp:revision>
  <dcterms:created xsi:type="dcterms:W3CDTF">2013-03-26T19:51:10Z</dcterms:created>
  <dcterms:modified xsi:type="dcterms:W3CDTF">2013-03-28T00:52:40Z</dcterms:modified>
</cp:coreProperties>
</file>