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6" r:id="rId3"/>
    <p:sldId id="318" r:id="rId4"/>
    <p:sldId id="316" r:id="rId5"/>
    <p:sldId id="321" r:id="rId6"/>
    <p:sldId id="320" r:id="rId7"/>
    <p:sldId id="305" r:id="rId8"/>
    <p:sldId id="333" r:id="rId9"/>
    <p:sldId id="334" r:id="rId10"/>
    <p:sldId id="339" r:id="rId11"/>
    <p:sldId id="335" r:id="rId12"/>
    <p:sldId id="341" r:id="rId13"/>
    <p:sldId id="309" r:id="rId14"/>
    <p:sldId id="340" r:id="rId15"/>
    <p:sldId id="267" r:id="rId16"/>
    <p:sldId id="294" r:id="rId17"/>
    <p:sldId id="295" r:id="rId18"/>
    <p:sldId id="268" r:id="rId19"/>
    <p:sldId id="296" r:id="rId20"/>
    <p:sldId id="297" r:id="rId21"/>
    <p:sldId id="272" r:id="rId22"/>
    <p:sldId id="271" r:id="rId23"/>
    <p:sldId id="273" r:id="rId24"/>
    <p:sldId id="27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54592" autoAdjust="0"/>
  </p:normalViewPr>
  <p:slideViewPr>
    <p:cSldViewPr snapToGrid="0">
      <p:cViewPr varScale="1">
        <p:scale>
          <a:sx n="62" d="100"/>
          <a:sy n="62" d="100"/>
        </p:scale>
        <p:origin x="2436" y="66"/>
      </p:cViewPr>
      <p:guideLst/>
    </p:cSldViewPr>
  </p:slideViewPr>
  <p:outlineViewPr>
    <p:cViewPr>
      <p:scale>
        <a:sx n="33" d="100"/>
        <a:sy n="33" d="100"/>
      </p:scale>
      <p:origin x="0" y="-456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D307A3-13C9-421D-B337-28FDA6F7AD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A46E9E-F32E-4E35-A125-697FCEB73F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B11F2-31D6-4B20-B2DC-25C62FC434E4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0DD98B-8D78-4F98-BA85-5A1B75D278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5BBB2-7102-4B95-A1D2-B4E8CD098F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B872F-5F90-470B-B659-E908E5C2F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546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D9213-4C2F-43D8-AD28-052BE22534C0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0FD82-1DBF-4BED-AF8A-3D8C0ED5C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453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0FD82-1DBF-4BED-AF8A-3D8C0ED5CA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03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0FD82-1DBF-4BED-AF8A-3D8C0ED5CA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1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42D07-BB55-43E1-9B9A-287BBC5EB88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91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0FD82-1DBF-4BED-AF8A-3D8C0ED5CA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35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0FD82-1DBF-4BED-AF8A-3D8C0ED5CA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14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0FD82-1DBF-4BED-AF8A-3D8C0ED5CA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14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0FD82-1DBF-4BED-AF8A-3D8C0ED5CA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94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0FD82-1DBF-4BED-AF8A-3D8C0ED5CA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40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0FD82-1DBF-4BED-AF8A-3D8C0ED5CA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85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0FD82-1DBF-4BED-AF8A-3D8C0ED5CA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90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0FD82-1DBF-4BED-AF8A-3D8C0ED5CA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7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0FD82-1DBF-4BED-AF8A-3D8C0ED5CA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515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0FD82-1DBF-4BED-AF8A-3D8C0ED5CA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673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0FD82-1DBF-4BED-AF8A-3D8C0ED5CAB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878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0FD82-1DBF-4BED-AF8A-3D8C0ED5CAB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258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0FD82-1DBF-4BED-AF8A-3D8C0ED5CAB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686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0FD82-1DBF-4BED-AF8A-3D8C0ED5CAB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30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0FD82-1DBF-4BED-AF8A-3D8C0ED5CA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20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0FD82-1DBF-4BED-AF8A-3D8C0ED5CA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25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0FD82-1DBF-4BED-AF8A-3D8C0ED5CA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90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0FD82-1DBF-4BED-AF8A-3D8C0ED5CA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40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0FD82-1DBF-4BED-AF8A-3D8C0ED5CA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23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0FD82-1DBF-4BED-AF8A-3D8C0ED5CA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88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0FD82-1DBF-4BED-AF8A-3D8C0ED5CA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8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B1342-0688-45CF-A46D-42FA176F7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F391F-7E21-418D-AD25-280BC8A78B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F6BCB-739D-4E57-A1A5-6C24D4EA7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3987-291D-4EF3-BD60-30C4C91371A6}" type="datetime1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6DF3E-22EF-463B-965C-484B106FB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20113-7BD3-47C7-9B50-CC7838FB2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76B5-A459-41C2-82DA-A51836DD6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83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C4E10-3241-42C4-A9D3-28AD23385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A0B378-2784-4139-8A7C-EB56629A7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BFE90-BA23-4E60-B750-B88820ADC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3A6A-5327-4698-9AD3-05CD38D41610}" type="datetime1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ECFA8-EDF7-490B-8245-C5FAB53D2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F9588-0881-4129-8D6C-C7FCC2A69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76B5-A459-41C2-82DA-A51836DD6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5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110AA4-8534-4FBB-BE61-2EB97FDC70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36BFC-2F3F-47EB-AD28-6806CE631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B0160-B658-4691-A6B9-31050ABE3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1059-504D-4CD4-BA73-4DA32D19AFE7}" type="datetime1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DFAB1-806C-40A8-B86B-398DE909D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BB729-8C66-48A5-AC75-BA0130E1F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76B5-A459-41C2-82DA-A51836DD6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2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8CBD7-3A9D-4386-9970-5D566E08D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5DF73-ACCA-4451-9AFE-77563F31E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7BB5F-598B-48FF-8428-928870A1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B066-AB0C-4528-8A48-708F134D07A3}" type="datetime1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9F601-EDA0-457F-A5EC-64E4CA630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495A9-5799-40BB-9233-6BEA786F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76B5-A459-41C2-82DA-A51836DD6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0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7BCF-742E-4D2B-BFD6-03ADD95D6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BC791-F096-433A-905D-A776F0767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3B3A2-999D-443D-957D-DA4040DC8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5892-CBFC-4DC4-8516-C51C28BA63B8}" type="datetime1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78356-6154-4CB8-A6A2-DD9A0A66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F07AC-BF8E-4C4A-B1FC-44CBA8C89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76B5-A459-41C2-82DA-A51836DD6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88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DFBC3-C220-4958-8D2B-27EE0F2A3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64985-F49B-49A7-AC61-E453D4241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90163-CC60-41B6-987A-6C0EB2663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5DF22-B890-4F4A-8BAB-87ED05720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2EB4-884C-40C9-B775-2676F3F64488}" type="datetime1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21A66-5ED6-468E-A58B-FEB1AC293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60258-9657-4804-84CF-7B6F80B6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76B5-A459-41C2-82DA-A51836DD6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0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9B66A-3E40-422E-8CD0-1C812D842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F369C-0AD7-4A8A-A0C6-9685BD9B7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89E9B-56F9-4099-9983-A6AFFF061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03B36B-DF8D-43DD-8D7D-F437057543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A81642-635C-425D-9B8D-456BE4787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C236AF-4F3A-4A3A-B12C-969AB79B1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2903-7D2B-4442-8F6F-80E11DE8FD65}" type="datetime1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4387C6-4275-4AEE-BB9F-9328BA323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3159C5-E42C-44A7-B8BC-9C74E11A0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76B5-A459-41C2-82DA-A51836DD6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6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2F2DE-99A0-40B1-88D0-BBBE02E7B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1FB21F-BC16-4302-A86D-E2CC94AAE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D890-2210-49A4-A893-FE01F7E637FD}" type="datetime1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0266D3-33CF-4A3C-96D0-6644FA77B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0C672-A0D0-4663-8E3B-067CE811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76B5-A459-41C2-82DA-A51836DD6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2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588BD3-1014-412C-8E44-552AB527A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966-39D1-4CD6-B72E-3357B8F8D93C}" type="datetime1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C89DA1-1F58-4CD0-B802-4E6037FFB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7DFBF-788F-4E5C-86B6-59B3469AB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76B5-A459-41C2-82DA-A51836DD6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960E3-8ECD-4408-AC2A-D9C6C2BC4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7F835-6610-48DA-B984-0423986FB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8FB328-323B-417D-B757-144A86FDB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8649F-996F-4E07-AA44-3B4C8C3F7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E520-DD46-4C9A-B30E-E1E27C0E018E}" type="datetime1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0A76E0-E181-45B1-93A2-83C2AF4D0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41F08-ADC3-4C5A-813A-95BECE59A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76B5-A459-41C2-82DA-A51836DD6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3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192E3-5B55-4177-A3D1-D6A97B989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BCF99F-A444-43C7-86E2-A62DF06090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632766-7F1E-44F2-BA7D-686193311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34379-CAB7-49CB-A968-C291BB568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C235-2A61-4D01-8D56-2027FAA20CA0}" type="datetime1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56EC7-6F22-4AF9-A3FD-0FA7B714C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0F0EB-E036-4872-8C83-333716A1B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76B5-A459-41C2-82DA-A51836DD6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6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4D26BC-C200-428B-AA42-B754BB8D0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D2B3E-51EA-43E5-B59B-5C62104D2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64E14-94B3-42B4-A2D1-FF26FD32FC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77770-FCDA-427F-BB38-CCD0FD3CE82F}" type="datetime1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2EA2B-081C-40E7-9886-177941E392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11F52-02E1-482D-A3EF-6CB32B61D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576B5-A459-41C2-82DA-A51836DD6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FA4FF-27CB-4E92-B4D5-BB21B6D12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4799"/>
            <a:ext cx="9144000" cy="2387600"/>
          </a:xfrm>
        </p:spPr>
        <p:txBody>
          <a:bodyPr/>
          <a:lstStyle/>
          <a:p>
            <a:r>
              <a:rPr lang="en-US" dirty="0"/>
              <a:t>Effectively Mitigating I/O Inactivity in vCPU Scheduling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FA5CC3-6D0B-4DA9-B073-99B8BC5C2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781" y="3790881"/>
            <a:ext cx="11725901" cy="2411137"/>
          </a:xfrm>
        </p:spPr>
        <p:txBody>
          <a:bodyPr>
            <a:norm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</a:rPr>
              <a:t>Weiwei</a:t>
            </a:r>
            <a:r>
              <a:rPr lang="en-US" sz="2800" b="1" i="1" dirty="0">
                <a:solidFill>
                  <a:srgbClr val="FF0000"/>
                </a:solidFill>
              </a:rPr>
              <a:t> Jia</a:t>
            </a:r>
            <a:r>
              <a:rPr lang="en-US" sz="2800" b="1" i="1" baseline="30000" dirty="0">
                <a:solidFill>
                  <a:srgbClr val="FF0000"/>
                </a:solidFill>
              </a:rPr>
              <a:t>12</a:t>
            </a:r>
            <a:r>
              <a:rPr lang="en-US" sz="2800" dirty="0"/>
              <a:t>, Cheng Wang</a:t>
            </a:r>
            <a:r>
              <a:rPr lang="en-US" sz="2800" baseline="30000" dirty="0"/>
              <a:t>1</a:t>
            </a:r>
            <a:r>
              <a:rPr lang="en-US" sz="2800" dirty="0"/>
              <a:t>, </a:t>
            </a:r>
            <a:r>
              <a:rPr lang="en-US" sz="2800" dirty="0" err="1"/>
              <a:t>Xusheng</a:t>
            </a:r>
            <a:r>
              <a:rPr lang="en-US" sz="2800" dirty="0"/>
              <a:t> Chen</a:t>
            </a:r>
            <a:r>
              <a:rPr lang="en-US" sz="2800" baseline="30000" dirty="0"/>
              <a:t>1</a:t>
            </a:r>
            <a:r>
              <a:rPr lang="en-US" sz="2800" dirty="0"/>
              <a:t>, </a:t>
            </a:r>
            <a:r>
              <a:rPr lang="en-US" sz="2800" dirty="0" err="1"/>
              <a:t>Jianchen</a:t>
            </a:r>
            <a:r>
              <a:rPr lang="en-US" sz="2800" dirty="0"/>
              <a:t> Shan</a:t>
            </a:r>
            <a:r>
              <a:rPr lang="en-US" sz="2800" baseline="30000" dirty="0"/>
              <a:t>2</a:t>
            </a:r>
            <a:r>
              <a:rPr lang="en-US" sz="2800" dirty="0"/>
              <a:t>, </a:t>
            </a:r>
            <a:r>
              <a:rPr lang="en-US" sz="2800" dirty="0" err="1"/>
              <a:t>Xiaowei</a:t>
            </a:r>
            <a:r>
              <a:rPr lang="en-US" sz="2800" dirty="0"/>
              <a:t> Shang</a:t>
            </a:r>
            <a:r>
              <a:rPr lang="en-US" sz="2800" baseline="30000" dirty="0"/>
              <a:t>2</a:t>
            </a:r>
            <a:r>
              <a:rPr lang="en-US" sz="2800" dirty="0"/>
              <a:t>, Heming Cui</a:t>
            </a:r>
            <a:r>
              <a:rPr lang="en-US" sz="2800" baseline="30000" dirty="0"/>
              <a:t>1</a:t>
            </a:r>
            <a:r>
              <a:rPr lang="en-US" sz="2800" dirty="0"/>
              <a:t>, </a:t>
            </a:r>
            <a:r>
              <a:rPr lang="en-US" sz="2800" dirty="0" err="1"/>
              <a:t>Xiaoning</a:t>
            </a:r>
            <a:r>
              <a:rPr lang="en-US" sz="2800" dirty="0"/>
              <a:t> Ding</a:t>
            </a:r>
            <a:r>
              <a:rPr lang="en-US" sz="2800" baseline="30000" dirty="0"/>
              <a:t>2</a:t>
            </a:r>
            <a:r>
              <a:rPr lang="en-US" sz="2800" dirty="0"/>
              <a:t>, </a:t>
            </a:r>
            <a:r>
              <a:rPr lang="en-US" sz="2800" dirty="0" err="1"/>
              <a:t>Luwei</a:t>
            </a:r>
            <a:r>
              <a:rPr lang="en-US" sz="2800" dirty="0"/>
              <a:t> Cheng</a:t>
            </a:r>
            <a:r>
              <a:rPr lang="en-US" sz="2800" baseline="30000" dirty="0"/>
              <a:t>3</a:t>
            </a:r>
            <a:r>
              <a:rPr lang="en-US" sz="2800" dirty="0"/>
              <a:t>, Francis C. M. Lau</a:t>
            </a:r>
            <a:r>
              <a:rPr lang="en-US" sz="2800" baseline="30000" dirty="0"/>
              <a:t>1</a:t>
            </a:r>
            <a:r>
              <a:rPr lang="en-US" sz="2800" dirty="0"/>
              <a:t>, </a:t>
            </a:r>
            <a:r>
              <a:rPr lang="en-US" sz="2800" dirty="0" err="1"/>
              <a:t>Yuexuan</a:t>
            </a:r>
            <a:r>
              <a:rPr lang="en-US" sz="2800" dirty="0"/>
              <a:t> Wang</a:t>
            </a:r>
            <a:r>
              <a:rPr lang="en-US" sz="2800" baseline="30000" dirty="0"/>
              <a:t>1</a:t>
            </a:r>
            <a:r>
              <a:rPr lang="en-US" sz="2800" dirty="0"/>
              <a:t>, </a:t>
            </a:r>
            <a:r>
              <a:rPr lang="en-US" sz="2800" dirty="0" err="1"/>
              <a:t>Yuangang</a:t>
            </a:r>
            <a:r>
              <a:rPr lang="en-US" sz="2800" dirty="0"/>
              <a:t> Wang</a:t>
            </a:r>
            <a:r>
              <a:rPr lang="en-US" sz="2800" baseline="30000" dirty="0"/>
              <a:t>4</a:t>
            </a:r>
          </a:p>
          <a:p>
            <a:endParaRPr lang="en-US" sz="2800" dirty="0"/>
          </a:p>
          <a:p>
            <a:r>
              <a:rPr lang="en-US" sz="2800" dirty="0"/>
              <a:t>Hong Kong University</a:t>
            </a:r>
            <a:r>
              <a:rPr lang="en-US" sz="2800" baseline="30000" dirty="0"/>
              <a:t>1</a:t>
            </a:r>
            <a:r>
              <a:rPr lang="en-US" sz="2800" dirty="0"/>
              <a:t>, New Jersey Institute of Technology</a:t>
            </a:r>
            <a:r>
              <a:rPr lang="en-US" sz="2800" baseline="30000" dirty="0"/>
              <a:t>2</a:t>
            </a:r>
            <a:r>
              <a:rPr lang="en-US" sz="2800" dirty="0"/>
              <a:t>, Facebook</a:t>
            </a:r>
            <a:r>
              <a:rPr lang="en-US" sz="2800" baseline="30000" dirty="0"/>
              <a:t>3</a:t>
            </a:r>
            <a:r>
              <a:rPr lang="en-US" sz="2800" dirty="0"/>
              <a:t>, Huawei</a:t>
            </a:r>
            <a:r>
              <a:rPr lang="en-US" sz="2800" baseline="30000" dirty="0"/>
              <a:t>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D3BBF-98AC-4C12-A797-165B7527C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2482" y="6202018"/>
            <a:ext cx="2743200" cy="365125"/>
          </a:xfrm>
        </p:spPr>
        <p:txBody>
          <a:bodyPr/>
          <a:lstStyle/>
          <a:p>
            <a:fld id="{ACF576B5-A459-41C2-82DA-A51836DD6250}" type="slidenum">
              <a:rPr lang="en-US" sz="2400">
                <a:solidFill>
                  <a:schemeClr val="tx1"/>
                </a:solidFill>
              </a:rPr>
              <a:t>1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68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77B90-2A13-45D7-8FF5-5DC58914E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spc="-100" dirty="0"/>
              <a:t>Can we decouple I/O activities from </a:t>
            </a:r>
            <a:r>
              <a:rPr lang="en-US" spc="-100" dirty="0" err="1"/>
              <a:t>vCPU</a:t>
            </a:r>
            <a:r>
              <a:rPr lang="en-US" spc="-100" dirty="0"/>
              <a:t> scheduling?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F8BCA-8E07-4C22-86A1-FCC70A1D1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309" y="1325563"/>
            <a:ext cx="10763491" cy="4851400"/>
          </a:xfrm>
        </p:spPr>
        <p:txBody>
          <a:bodyPr>
            <a:normAutofit/>
          </a:bodyPr>
          <a:lstStyle/>
          <a:p>
            <a:r>
              <a:rPr lang="en-US" dirty="0"/>
              <a:t>Our answer is YES!</a:t>
            </a:r>
          </a:p>
          <a:p>
            <a:r>
              <a:rPr lang="en-US" dirty="0"/>
              <a:t>Key observation: each VM often has active </a:t>
            </a:r>
            <a:r>
              <a:rPr lang="en-US" dirty="0" err="1"/>
              <a:t>vCPUs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Solution: keep I/O tasks on active </a:t>
            </a:r>
            <a:r>
              <a:rPr lang="en-US" dirty="0" err="1"/>
              <a:t>vCPUs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    - Migrate an I/O task when its vCPU is about to be </a:t>
            </a:r>
            <a:r>
              <a:rPr lang="en-US" dirty="0" err="1"/>
              <a:t>descheduled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    - Migrate the I/O task to a vCPU that is NOT to be </a:t>
            </a:r>
            <a:r>
              <a:rPr lang="en-US" dirty="0" err="1"/>
              <a:t>descheduled</a:t>
            </a:r>
            <a:r>
              <a:rPr lang="en-US" dirty="0"/>
              <a:t> soon.</a:t>
            </a:r>
          </a:p>
          <a:p>
            <a:r>
              <a:rPr lang="en-US" dirty="0"/>
              <a:t>Benefits: I/O tasks can make continuous progress like on bare-metal</a:t>
            </a:r>
          </a:p>
          <a:p>
            <a:pPr marL="0" indent="0">
              <a:buNone/>
            </a:pPr>
            <a:r>
              <a:rPr lang="en-US" dirty="0"/>
              <a:t>    - Migration can be efficient because I/O tasks usually have small working sets.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F6EF8026-444E-4329-A1D0-E286B607872D}"/>
              </a:ext>
            </a:extLst>
          </p:cNvPr>
          <p:cNvSpPr txBox="1">
            <a:spLocks/>
          </p:cNvSpPr>
          <p:nvPr/>
        </p:nvSpPr>
        <p:spPr>
          <a:xfrm>
            <a:off x="8888002" y="62947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F576B5-A459-41C2-82DA-A51836DD6250}" type="slidenum">
              <a:rPr lang="en-US" sz="2400" smtClean="0">
                <a:solidFill>
                  <a:schemeClr val="tx1"/>
                </a:solidFill>
              </a:rPr>
              <a:pPr/>
              <a:t>10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3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6">
            <a:extLst>
              <a:ext uri="{FF2B5EF4-FFF2-40B4-BE49-F238E27FC236}">
                <a16:creationId xmlns:a16="http://schemas.microsoft.com/office/drawing/2014/main" id="{B20CE2CB-3644-4A3A-BD8D-4D3D015B6CEE}"/>
              </a:ext>
            </a:extLst>
          </p:cNvPr>
          <p:cNvSpPr txBox="1">
            <a:spLocks/>
          </p:cNvSpPr>
          <p:nvPr/>
        </p:nvSpPr>
        <p:spPr>
          <a:xfrm>
            <a:off x="9133533" y="64197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F576B5-A459-41C2-82DA-A51836DD6250}" type="slidenum">
              <a:rPr lang="en-US" sz="2400">
                <a:solidFill>
                  <a:schemeClr val="tx1"/>
                </a:solidFill>
              </a:rPr>
              <a:pPr/>
              <a:t>11</a:t>
            </a:fld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C604DC15-3311-4957-BD62-BFDF22165380}"/>
              </a:ext>
            </a:extLst>
          </p:cNvPr>
          <p:cNvSpPr txBox="1">
            <a:spLocks/>
          </p:cNvSpPr>
          <p:nvPr/>
        </p:nvSpPr>
        <p:spPr>
          <a:xfrm>
            <a:off x="838200" y="80902"/>
            <a:ext cx="10515600" cy="7028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vMigrater</a:t>
            </a:r>
            <a:r>
              <a:rPr lang="en-US" dirty="0"/>
              <a:t>: a user-level design</a:t>
            </a:r>
          </a:p>
        </p:txBody>
      </p:sp>
      <p:sp>
        <p:nvSpPr>
          <p:cNvPr id="53" name="Rounded Rectangle 10">
            <a:extLst>
              <a:ext uri="{FF2B5EF4-FFF2-40B4-BE49-F238E27FC236}">
                <a16:creationId xmlns:a16="http://schemas.microsoft.com/office/drawing/2014/main" id="{BE35917F-78F8-4F7E-8494-592E912597BC}"/>
              </a:ext>
            </a:extLst>
          </p:cNvPr>
          <p:cNvSpPr/>
          <p:nvPr/>
        </p:nvSpPr>
        <p:spPr>
          <a:xfrm>
            <a:off x="604520" y="890599"/>
            <a:ext cx="5787640" cy="317363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ounded Rectangle 10">
            <a:extLst>
              <a:ext uri="{FF2B5EF4-FFF2-40B4-BE49-F238E27FC236}">
                <a16:creationId xmlns:a16="http://schemas.microsoft.com/office/drawing/2014/main" id="{6A0C8E4E-F6B3-4A0D-B9B5-A35B0B8844F9}"/>
              </a:ext>
            </a:extLst>
          </p:cNvPr>
          <p:cNvSpPr/>
          <p:nvPr/>
        </p:nvSpPr>
        <p:spPr>
          <a:xfrm>
            <a:off x="488749" y="971238"/>
            <a:ext cx="5787640" cy="317363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2701" y="4384710"/>
            <a:ext cx="6646289" cy="15032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3572" y="4456670"/>
            <a:ext cx="1935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Hypervisor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72978" y="1074735"/>
            <a:ext cx="5787640" cy="317363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6510" y="1271447"/>
            <a:ext cx="89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VM</a:t>
            </a:r>
          </a:p>
        </p:txBody>
      </p:sp>
      <p:cxnSp>
        <p:nvCxnSpPr>
          <p:cNvPr id="54" name="Straight Connector 53"/>
          <p:cNvCxnSpPr>
            <a:stCxn id="110" idx="0"/>
            <a:endCxn id="86" idx="2"/>
          </p:cNvCxnSpPr>
          <p:nvPr/>
        </p:nvCxnSpPr>
        <p:spPr>
          <a:xfrm flipV="1">
            <a:off x="4599265" y="3418567"/>
            <a:ext cx="2228" cy="2990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76" idx="0"/>
            <a:endCxn id="77" idx="2"/>
          </p:cNvCxnSpPr>
          <p:nvPr/>
        </p:nvCxnSpPr>
        <p:spPr>
          <a:xfrm flipV="1">
            <a:off x="1734152" y="3416443"/>
            <a:ext cx="5210" cy="2985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>
          <a:xfrm>
            <a:off x="1211855" y="1455738"/>
            <a:ext cx="1358827" cy="7123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vCPU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Monitor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713478" y="1588699"/>
            <a:ext cx="1340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/>
              <a:t>vMigrater</a:t>
            </a:r>
            <a:endParaRPr lang="en-US" sz="2400" dirty="0"/>
          </a:p>
        </p:txBody>
      </p:sp>
      <p:sp>
        <p:nvSpPr>
          <p:cNvPr id="77" name="Rectangle 76"/>
          <p:cNvSpPr/>
          <p:nvPr/>
        </p:nvSpPr>
        <p:spPr>
          <a:xfrm>
            <a:off x="1219245" y="2977549"/>
            <a:ext cx="1040231" cy="4388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081924" y="2979674"/>
            <a:ext cx="1039137" cy="4388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2259477" y="2229416"/>
            <a:ext cx="2164076" cy="4777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Task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Migrater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1441" y="5026877"/>
            <a:ext cx="5559895" cy="462677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vCPU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Scheduler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74040" y="5887561"/>
            <a:ext cx="1160110" cy="532077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pCPU1</a:t>
            </a:r>
          </a:p>
        </p:txBody>
      </p:sp>
      <p:cxnSp>
        <p:nvCxnSpPr>
          <p:cNvPr id="60" name="Straight Connector 59"/>
          <p:cNvCxnSpPr>
            <a:cxnSpLocks/>
            <a:stCxn id="56" idx="0"/>
          </p:cNvCxnSpPr>
          <p:nvPr/>
        </p:nvCxnSpPr>
        <p:spPr>
          <a:xfrm flipV="1">
            <a:off x="1154095" y="5489555"/>
            <a:ext cx="2042" cy="3980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599265" y="5887679"/>
            <a:ext cx="1259987" cy="532077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pCPU2</a:t>
            </a:r>
          </a:p>
        </p:txBody>
      </p:sp>
      <p:cxnSp>
        <p:nvCxnSpPr>
          <p:cNvPr id="63" name="Straight Connector 62"/>
          <p:cNvCxnSpPr>
            <a:stCxn id="61" idx="0"/>
          </p:cNvCxnSpPr>
          <p:nvPr/>
        </p:nvCxnSpPr>
        <p:spPr>
          <a:xfrm flipH="1" flipV="1">
            <a:off x="5222241" y="5489555"/>
            <a:ext cx="7018" cy="3981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76" idx="2"/>
          </p:cNvCxnSpPr>
          <p:nvPr/>
        </p:nvCxnSpPr>
        <p:spPr>
          <a:xfrm flipH="1" flipV="1">
            <a:off x="1734150" y="4206268"/>
            <a:ext cx="4607" cy="8075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6707840" y="1311103"/>
            <a:ext cx="2309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/>
              <a:t>CPU-bound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/>
              <a:t>Task</a:t>
            </a:r>
          </a:p>
        </p:txBody>
      </p:sp>
      <p:sp>
        <p:nvSpPr>
          <p:cNvPr id="76" name="Rectangle 75"/>
          <p:cNvSpPr/>
          <p:nvPr/>
        </p:nvSpPr>
        <p:spPr>
          <a:xfrm>
            <a:off x="1280314" y="3714994"/>
            <a:ext cx="907672" cy="491274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vCPU1</a:t>
            </a:r>
          </a:p>
        </p:txBody>
      </p:sp>
      <p:sp>
        <p:nvSpPr>
          <p:cNvPr id="96" name="Rectangle 95"/>
          <p:cNvSpPr/>
          <p:nvPr/>
        </p:nvSpPr>
        <p:spPr>
          <a:xfrm>
            <a:off x="2710509" y="3717588"/>
            <a:ext cx="907672" cy="491274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vCPU2</a:t>
            </a:r>
          </a:p>
        </p:txBody>
      </p:sp>
      <p:cxnSp>
        <p:nvCxnSpPr>
          <p:cNvPr id="109" name="Straight Connector 108"/>
          <p:cNvCxnSpPr>
            <a:endCxn id="96" idx="2"/>
          </p:cNvCxnSpPr>
          <p:nvPr/>
        </p:nvCxnSpPr>
        <p:spPr>
          <a:xfrm flipV="1">
            <a:off x="3157516" y="4208863"/>
            <a:ext cx="6830" cy="8247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4145429" y="3717589"/>
            <a:ext cx="907672" cy="491274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vCPU3</a:t>
            </a:r>
          </a:p>
        </p:txBody>
      </p:sp>
      <p:cxnSp>
        <p:nvCxnSpPr>
          <p:cNvPr id="112" name="Straight Connector 111"/>
          <p:cNvCxnSpPr>
            <a:endCxn id="110" idx="2"/>
          </p:cNvCxnSpPr>
          <p:nvPr/>
        </p:nvCxnSpPr>
        <p:spPr>
          <a:xfrm flipH="1" flipV="1">
            <a:off x="4599265" y="4208863"/>
            <a:ext cx="10466" cy="8085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ounded Rectangle 105"/>
          <p:cNvSpPr/>
          <p:nvPr/>
        </p:nvSpPr>
        <p:spPr>
          <a:xfrm>
            <a:off x="4180138" y="1439344"/>
            <a:ext cx="1358827" cy="72875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Task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Detector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1156137" y="1356134"/>
            <a:ext cx="4451733" cy="1446273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505842" y="3008263"/>
            <a:ext cx="120214" cy="379654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011742" y="3011019"/>
            <a:ext cx="120214" cy="379654"/>
          </a:xfrm>
          <a:prstGeom prst="rect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876857" y="3013770"/>
            <a:ext cx="120214" cy="379654"/>
          </a:xfrm>
          <a:prstGeom prst="rect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604043" y="873849"/>
            <a:ext cx="120214" cy="379654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614056" y="1330540"/>
            <a:ext cx="120214" cy="379654"/>
          </a:xfrm>
          <a:prstGeom prst="rect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Freeform 138">
            <a:extLst>
              <a:ext uri="{FF2B5EF4-FFF2-40B4-BE49-F238E27FC236}">
                <a16:creationId xmlns:a16="http://schemas.microsoft.com/office/drawing/2014/main" id="{CCB6957A-B431-41CC-8AC6-55D620E93A29}"/>
              </a:ext>
            </a:extLst>
          </p:cNvPr>
          <p:cNvSpPr/>
          <p:nvPr/>
        </p:nvSpPr>
        <p:spPr>
          <a:xfrm>
            <a:off x="1707983" y="2276780"/>
            <a:ext cx="2794992" cy="844850"/>
          </a:xfrm>
          <a:custGeom>
            <a:avLst/>
            <a:gdLst>
              <a:gd name="connsiteX0" fmla="*/ 0 w 2941608"/>
              <a:gd name="connsiteY0" fmla="*/ 848264 h 848264"/>
              <a:gd name="connsiteX1" fmla="*/ 1552755 w 2941608"/>
              <a:gd name="connsiteY1" fmla="*/ 11502 h 848264"/>
              <a:gd name="connsiteX2" fmla="*/ 2941608 w 2941608"/>
              <a:gd name="connsiteY2" fmla="*/ 779253 h 848264"/>
              <a:gd name="connsiteX3" fmla="*/ 2941608 w 2941608"/>
              <a:gd name="connsiteY3" fmla="*/ 779253 h 84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1608" h="848264">
                <a:moveTo>
                  <a:pt x="0" y="848264"/>
                </a:moveTo>
                <a:cubicBezTo>
                  <a:pt x="531243" y="435634"/>
                  <a:pt x="1062487" y="23004"/>
                  <a:pt x="1552755" y="11502"/>
                </a:cubicBezTo>
                <a:cubicBezTo>
                  <a:pt x="2043023" y="0"/>
                  <a:pt x="2941608" y="779253"/>
                  <a:pt x="2941608" y="779253"/>
                </a:cubicBezTo>
                <a:lnTo>
                  <a:pt x="2941608" y="779253"/>
                </a:lnTo>
              </a:path>
            </a:pathLst>
          </a:custGeom>
          <a:ln w="25400">
            <a:solidFill>
              <a:schemeClr val="tx1"/>
            </a:solidFill>
            <a:prstDash val="solid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739205" y="894755"/>
            <a:ext cx="2202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/>
              <a:t>I/O-bound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/>
              <a:t>Task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759975" y="1896941"/>
            <a:ext cx="5305484" cy="4007965"/>
            <a:chOff x="7563405" y="1896941"/>
            <a:chExt cx="4502054" cy="3799083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A49FA30-8011-4AA0-8C93-F4676CB99452}"/>
                </a:ext>
              </a:extLst>
            </p:cNvPr>
            <p:cNvCxnSpPr/>
            <p:nvPr/>
          </p:nvCxnSpPr>
          <p:spPr>
            <a:xfrm>
              <a:off x="8481480" y="2264630"/>
              <a:ext cx="0" cy="3431394"/>
            </a:xfrm>
            <a:prstGeom prst="line">
              <a:avLst/>
            </a:prstGeom>
            <a:ln w="2540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F902885-843C-40E9-B60E-6DFCDF74F9A6}"/>
                </a:ext>
              </a:extLst>
            </p:cNvPr>
            <p:cNvCxnSpPr/>
            <p:nvPr/>
          </p:nvCxnSpPr>
          <p:spPr>
            <a:xfrm>
              <a:off x="12025995" y="2264630"/>
              <a:ext cx="0" cy="3431394"/>
            </a:xfrm>
            <a:prstGeom prst="line">
              <a:avLst/>
            </a:prstGeom>
            <a:ln w="2540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57A4CE3-A9A5-4A9F-A356-2E6CE50E30A5}"/>
                </a:ext>
              </a:extLst>
            </p:cNvPr>
            <p:cNvCxnSpPr/>
            <p:nvPr/>
          </p:nvCxnSpPr>
          <p:spPr>
            <a:xfrm>
              <a:off x="8481480" y="3269079"/>
              <a:ext cx="8825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B96F49F-062F-492D-A0B4-F3A4AF29A6B1}"/>
                </a:ext>
              </a:extLst>
            </p:cNvPr>
            <p:cNvCxnSpPr/>
            <p:nvPr/>
          </p:nvCxnSpPr>
          <p:spPr>
            <a:xfrm>
              <a:off x="9364075" y="3269079"/>
              <a:ext cx="0" cy="914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3E71744-446A-4A11-AA46-BD3FE2ED01F3}"/>
                </a:ext>
              </a:extLst>
            </p:cNvPr>
            <p:cNvCxnSpPr/>
            <p:nvPr/>
          </p:nvCxnSpPr>
          <p:spPr>
            <a:xfrm>
              <a:off x="9364075" y="4183479"/>
              <a:ext cx="8825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E2113CF-1073-4D7F-B0BD-D0AB30BA259D}"/>
                </a:ext>
              </a:extLst>
            </p:cNvPr>
            <p:cNvCxnSpPr/>
            <p:nvPr/>
          </p:nvCxnSpPr>
          <p:spPr>
            <a:xfrm>
              <a:off x="10246670" y="3269079"/>
              <a:ext cx="0" cy="914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FABF528-5FCA-408D-910F-5C4EE5959D4C}"/>
                </a:ext>
              </a:extLst>
            </p:cNvPr>
            <p:cNvCxnSpPr/>
            <p:nvPr/>
          </p:nvCxnSpPr>
          <p:spPr>
            <a:xfrm>
              <a:off x="10246670" y="3269079"/>
              <a:ext cx="8825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D81F5B9-2CF7-4708-A72F-52350EC6087C}"/>
                </a:ext>
              </a:extLst>
            </p:cNvPr>
            <p:cNvCxnSpPr/>
            <p:nvPr/>
          </p:nvCxnSpPr>
          <p:spPr>
            <a:xfrm>
              <a:off x="11129265" y="3269079"/>
              <a:ext cx="0" cy="914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0212BA1-502D-491F-9AD1-A9EF1CF28D03}"/>
                </a:ext>
              </a:extLst>
            </p:cNvPr>
            <p:cNvCxnSpPr/>
            <p:nvPr/>
          </p:nvCxnSpPr>
          <p:spPr>
            <a:xfrm>
              <a:off x="11129265" y="4183479"/>
              <a:ext cx="8825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526DC35-F1CA-43D4-8B9D-CA78FDF31A92}"/>
                </a:ext>
              </a:extLst>
            </p:cNvPr>
            <p:cNvSpPr/>
            <p:nvPr/>
          </p:nvSpPr>
          <p:spPr>
            <a:xfrm>
              <a:off x="7563405" y="3279630"/>
              <a:ext cx="975575" cy="816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vCPU1</a:t>
              </a:r>
            </a:p>
            <a:p>
              <a:pPr algn="ctr"/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activity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1415FDC-585F-4F23-B2F7-953EB05289D0}"/>
                </a:ext>
              </a:extLst>
            </p:cNvPr>
            <p:cNvSpPr/>
            <p:nvPr/>
          </p:nvSpPr>
          <p:spPr>
            <a:xfrm>
              <a:off x="8506262" y="2843109"/>
              <a:ext cx="808263" cy="4521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active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DBA74EF-D10A-4F25-8C48-1F2DA56892AC}"/>
                </a:ext>
              </a:extLst>
            </p:cNvPr>
            <p:cNvSpPr/>
            <p:nvPr/>
          </p:nvSpPr>
          <p:spPr>
            <a:xfrm>
              <a:off x="9288129" y="4124440"/>
              <a:ext cx="1020463" cy="4521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inactive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6D24366B-7725-4A43-9BF8-9F045E72B240}"/>
                </a:ext>
              </a:extLst>
            </p:cNvPr>
            <p:cNvCxnSpPr/>
            <p:nvPr/>
          </p:nvCxnSpPr>
          <p:spPr>
            <a:xfrm>
              <a:off x="8481480" y="2517239"/>
              <a:ext cx="353038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9D98751-B6E0-40C9-9A5E-3AC24A49BE0F}"/>
                </a:ext>
              </a:extLst>
            </p:cNvPr>
            <p:cNvSpPr/>
            <p:nvPr/>
          </p:nvSpPr>
          <p:spPr>
            <a:xfrm>
              <a:off x="11238816" y="2512113"/>
              <a:ext cx="722513" cy="4521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ACAA631-9679-40D5-ACD9-F0ED6371337A}"/>
                </a:ext>
              </a:extLst>
            </p:cNvPr>
            <p:cNvSpPr/>
            <p:nvPr/>
          </p:nvSpPr>
          <p:spPr>
            <a:xfrm>
              <a:off x="9273568" y="1938354"/>
              <a:ext cx="458678" cy="4521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T1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A70B61A-0140-42C4-91DE-447231EA55DF}"/>
                </a:ext>
              </a:extLst>
            </p:cNvPr>
            <p:cNvSpPr/>
            <p:nvPr/>
          </p:nvSpPr>
          <p:spPr>
            <a:xfrm>
              <a:off x="10042162" y="1901261"/>
              <a:ext cx="490840" cy="4521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T2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094B74F-07FC-4653-AE54-5226E0ADC577}"/>
                </a:ext>
              </a:extLst>
            </p:cNvPr>
            <p:cNvSpPr/>
            <p:nvPr/>
          </p:nvSpPr>
          <p:spPr>
            <a:xfrm>
              <a:off x="8240035" y="1896941"/>
              <a:ext cx="458678" cy="4521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T0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59998C1-1B36-4CCB-A0B8-89E1D1704DF9}"/>
                </a:ext>
              </a:extLst>
            </p:cNvPr>
            <p:cNvCxnSpPr/>
            <p:nvPr/>
          </p:nvCxnSpPr>
          <p:spPr>
            <a:xfrm>
              <a:off x="9374132" y="4183479"/>
              <a:ext cx="8825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B37D2F67-FFE5-4F3B-9D07-34722FCEC4BE}"/>
                </a:ext>
              </a:extLst>
            </p:cNvPr>
            <p:cNvCxnSpPr/>
            <p:nvPr/>
          </p:nvCxnSpPr>
          <p:spPr>
            <a:xfrm>
              <a:off x="11182864" y="4183479"/>
              <a:ext cx="8825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ACAA631-9679-40D5-ACD9-F0ED6371337A}"/>
                </a:ext>
              </a:extLst>
            </p:cNvPr>
            <p:cNvSpPr/>
            <p:nvPr/>
          </p:nvSpPr>
          <p:spPr>
            <a:xfrm>
              <a:off x="8837217" y="1951588"/>
              <a:ext cx="549815" cy="4521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T1’</a:t>
              </a:r>
            </a:p>
          </p:txBody>
        </p:sp>
      </p:grpSp>
      <p:sp>
        <p:nvSpPr>
          <p:cNvPr id="13" name="Oval 12"/>
          <p:cNvSpPr/>
          <p:nvPr/>
        </p:nvSpPr>
        <p:spPr>
          <a:xfrm>
            <a:off x="8510964" y="3245247"/>
            <a:ext cx="281528" cy="2230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9204627" y="1449020"/>
            <a:ext cx="288840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be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descheduled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>
            <a:endCxn id="13" idx="7"/>
          </p:cNvCxnSpPr>
          <p:nvPr/>
        </p:nvCxnSpPr>
        <p:spPr>
          <a:xfrm flipH="1">
            <a:off x="8751263" y="1939253"/>
            <a:ext cx="1753872" cy="13386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7841888" y="5126989"/>
            <a:ext cx="4198100" cy="1012033"/>
            <a:chOff x="7841888" y="5126989"/>
            <a:chExt cx="4198100" cy="1012033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57A4CE3-A9A5-4A9F-A356-2E6CE50E30A5}"/>
                </a:ext>
              </a:extLst>
            </p:cNvPr>
            <p:cNvCxnSpPr/>
            <p:nvPr/>
          </p:nvCxnSpPr>
          <p:spPr>
            <a:xfrm flipV="1">
              <a:off x="7841888" y="6132370"/>
              <a:ext cx="821673" cy="665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E57A4CE3-A9A5-4A9F-A356-2E6CE50E30A5}"/>
                </a:ext>
              </a:extLst>
            </p:cNvPr>
            <p:cNvCxnSpPr/>
            <p:nvPr/>
          </p:nvCxnSpPr>
          <p:spPr>
            <a:xfrm>
              <a:off x="8685561" y="5126989"/>
              <a:ext cx="1038132" cy="304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E2113CF-1073-4D7F-B0BD-D0AB30BA259D}"/>
                </a:ext>
              </a:extLst>
            </p:cNvPr>
            <p:cNvCxnSpPr/>
            <p:nvPr/>
          </p:nvCxnSpPr>
          <p:spPr>
            <a:xfrm>
              <a:off x="8685561" y="5171526"/>
              <a:ext cx="0" cy="96467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E2113CF-1073-4D7F-B0BD-D0AB30BA259D}"/>
                </a:ext>
              </a:extLst>
            </p:cNvPr>
            <p:cNvCxnSpPr/>
            <p:nvPr/>
          </p:nvCxnSpPr>
          <p:spPr>
            <a:xfrm>
              <a:off x="9723693" y="5131415"/>
              <a:ext cx="0" cy="96467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FABF528-5FCA-408D-910F-5C4EE5959D4C}"/>
                </a:ext>
              </a:extLst>
            </p:cNvPr>
            <p:cNvCxnSpPr/>
            <p:nvPr/>
          </p:nvCxnSpPr>
          <p:spPr>
            <a:xfrm>
              <a:off x="9735740" y="6103420"/>
              <a:ext cx="1040102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D81F5B9-2CF7-4708-A72F-52350EC6087C}"/>
                </a:ext>
              </a:extLst>
            </p:cNvPr>
            <p:cNvCxnSpPr/>
            <p:nvPr/>
          </p:nvCxnSpPr>
          <p:spPr>
            <a:xfrm>
              <a:off x="10744257" y="5126989"/>
              <a:ext cx="0" cy="96467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B37D2F67-FFE5-4F3B-9D07-34722FCEC4BE}"/>
                </a:ext>
              </a:extLst>
            </p:cNvPr>
            <p:cNvCxnSpPr/>
            <p:nvPr/>
          </p:nvCxnSpPr>
          <p:spPr>
            <a:xfrm>
              <a:off x="10744257" y="5126989"/>
              <a:ext cx="1040102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E2113CF-1073-4D7F-B0BD-D0AB30BA259D}"/>
                </a:ext>
              </a:extLst>
            </p:cNvPr>
            <p:cNvCxnSpPr/>
            <p:nvPr/>
          </p:nvCxnSpPr>
          <p:spPr>
            <a:xfrm>
              <a:off x="11782513" y="5131415"/>
              <a:ext cx="0" cy="96467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FABF528-5FCA-408D-910F-5C4EE5959D4C}"/>
                </a:ext>
              </a:extLst>
            </p:cNvPr>
            <p:cNvCxnSpPr/>
            <p:nvPr/>
          </p:nvCxnSpPr>
          <p:spPr>
            <a:xfrm flipV="1">
              <a:off x="11794560" y="6091665"/>
              <a:ext cx="245428" cy="1175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Oval 100"/>
          <p:cNvSpPr/>
          <p:nvPr/>
        </p:nvSpPr>
        <p:spPr>
          <a:xfrm>
            <a:off x="7509224" y="8002655"/>
            <a:ext cx="281528" cy="2230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7520799" y="6148553"/>
            <a:ext cx="428533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to be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descheduled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soon.</a:t>
            </a:r>
          </a:p>
        </p:txBody>
      </p:sp>
      <p:cxnSp>
        <p:nvCxnSpPr>
          <p:cNvPr id="104" name="Straight Arrow Connector 103"/>
          <p:cNvCxnSpPr/>
          <p:nvPr/>
        </p:nvCxnSpPr>
        <p:spPr>
          <a:xfrm flipH="1" flipV="1">
            <a:off x="8792491" y="5126989"/>
            <a:ext cx="523373" cy="10120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8651728" y="5044227"/>
            <a:ext cx="281528" cy="2230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C526DC35-F1CA-43D4-8B9D-CA78FDF31A92}"/>
              </a:ext>
            </a:extLst>
          </p:cNvPr>
          <p:cNvSpPr/>
          <p:nvPr/>
        </p:nvSpPr>
        <p:spPr>
          <a:xfrm>
            <a:off x="6751034" y="5371113"/>
            <a:ext cx="114967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vCPU3</a:t>
            </a:r>
          </a:p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133617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0.06705 -0.10277 C 0.08099 -0.12592 0.10195 -0.13819 0.12395 -0.13819 C 0.14895 -0.13819 0.16901 -0.12592 0.18294 -0.10277 L 0.25 -3.7037E-6 " pathEditMode="relative" rAng="0" ptsTypes="AAAAA">
                                      <p:cBhvr>
                                        <p:cTn id="7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/>
      <p:bldP spid="70" grpId="1"/>
      <p:bldP spid="111" grpId="0" animBg="1"/>
      <p:bldP spid="111" grpId="1" animBg="1"/>
      <p:bldP spid="76" grpId="0" animBg="1"/>
      <p:bldP spid="76" grpId="1" animBg="1"/>
      <p:bldP spid="110" grpId="0" animBg="1"/>
      <p:bldP spid="110" grpId="1" animBg="1"/>
      <p:bldP spid="106" grpId="0" animBg="1"/>
      <p:bldP spid="106" grpId="1" animBg="1"/>
      <p:bldP spid="108" grpId="0" animBg="1"/>
      <p:bldP spid="108" grpId="1" animBg="1"/>
      <p:bldP spid="44" grpId="0" animBg="1"/>
      <p:bldP spid="74" grpId="0" animBg="1"/>
      <p:bldP spid="13" grpId="0" animBg="1"/>
      <p:bldP spid="92" grpId="0"/>
      <p:bldP spid="101" grpId="0" animBg="1"/>
      <p:bldP spid="102" grpId="0"/>
      <p:bldP spid="105" grpId="0" animBg="1"/>
      <p:bldP spid="1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E5DF3-ABC4-44D8-AE6F-8CEE59B1F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Challenges with the user-level design (1/3)</a:t>
            </a:r>
            <a:br>
              <a:rPr lang="en-US" dirty="0"/>
            </a:br>
            <a:r>
              <a:rPr lang="en-US" dirty="0"/>
              <a:t>- How to detect I/O tasks quickly?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A115B-DD51-4237-A65E-65F581916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0" y="1930400"/>
            <a:ext cx="11511279" cy="4424238"/>
          </a:xfrm>
        </p:spPr>
        <p:txBody>
          <a:bodyPr>
            <a:normAutofit fontScale="92500"/>
          </a:bodyPr>
          <a:lstStyle/>
          <a:p>
            <a:r>
              <a:rPr lang="en-US" dirty="0"/>
              <a:t>Existing resource monitors cannot respond to execution phase changes quickly</a:t>
            </a:r>
          </a:p>
          <a:p>
            <a:pPr marL="0" indent="0">
              <a:buNone/>
            </a:pPr>
            <a:r>
              <a:rPr lang="en-US" dirty="0"/>
              <a:t>    - </a:t>
            </a:r>
            <a:r>
              <a:rPr lang="en-US" dirty="0" err="1"/>
              <a:t>eg</a:t>
            </a:r>
            <a:r>
              <a:rPr lang="en-US" dirty="0"/>
              <a:t>., Linux top and </a:t>
            </a:r>
            <a:r>
              <a:rPr lang="en-US" dirty="0" err="1"/>
              <a:t>iotop</a:t>
            </a:r>
            <a:r>
              <a:rPr lang="en-US" dirty="0"/>
              <a:t> refresh measurements periodically every a few seconds</a:t>
            </a:r>
          </a:p>
          <a:p>
            <a:pPr marL="0" indent="0">
              <a:buNone/>
            </a:pPr>
            <a:r>
              <a:rPr lang="en-US" dirty="0"/>
              <a:t>    - Applications often have </a:t>
            </a:r>
            <a:r>
              <a:rPr lang="en-US" dirty="0" err="1"/>
              <a:t>bursty</a:t>
            </a:r>
            <a:r>
              <a:rPr lang="en-US" dirty="0"/>
              <a:t> I/O phases finished within a refreshing period.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Event-driven method in </a:t>
            </a:r>
            <a:r>
              <a:rPr lang="en-US" dirty="0" err="1"/>
              <a:t>vMigrator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- Monitor I/O events time at OS block I/O layer</a:t>
            </a:r>
          </a:p>
          <a:p>
            <a:pPr marL="0" indent="0">
              <a:buNone/>
            </a:pPr>
            <a:r>
              <a:rPr lang="en-US" dirty="0"/>
              <a:t>    - Calculate the fraction between the I/O events time and the whole period</a:t>
            </a:r>
          </a:p>
          <a:p>
            <a:pPr marL="0" indent="0">
              <a:buNone/>
            </a:pPr>
            <a:r>
              <a:rPr lang="en-US" dirty="0"/>
              <a:t>    - respond quickly when task becomes I/O intensive (&lt;1 millisecond)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2C745C83-94B2-4D9B-8732-88511A68D71B}"/>
              </a:ext>
            </a:extLst>
          </p:cNvPr>
          <p:cNvSpPr txBox="1">
            <a:spLocks/>
          </p:cNvSpPr>
          <p:nvPr/>
        </p:nvSpPr>
        <p:spPr>
          <a:xfrm>
            <a:off x="9009579" y="63546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F576B5-A459-41C2-82DA-A51836DD6250}" type="slidenum">
              <a:rPr lang="en-US" sz="2400">
                <a:solidFill>
                  <a:schemeClr val="tx1"/>
                </a:solidFill>
              </a:rPr>
              <a:pPr/>
              <a:t>12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9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E5DF3-ABC4-44D8-AE6F-8CEE59B1F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Implementation challenges (2/3)</a:t>
            </a:r>
            <a:br>
              <a:rPr lang="en-US" dirty="0"/>
            </a:br>
            <a:r>
              <a:rPr lang="en-US" dirty="0"/>
              <a:t>- when to migrate?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A115B-DD51-4237-A65E-65F581916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780643" cy="4008647"/>
          </a:xfrm>
        </p:spPr>
        <p:txBody>
          <a:bodyPr>
            <a:normAutofit/>
          </a:bodyPr>
          <a:lstStyle/>
          <a:p>
            <a:r>
              <a:rPr lang="en-US" dirty="0"/>
              <a:t>When the vCPUs are to be inactive</a:t>
            </a:r>
          </a:p>
          <a:p>
            <a:r>
              <a:rPr lang="en-US" dirty="0"/>
              <a:t>Naïve approach: monitor inactive/active vCPUs in hypervisor layer: not secure and portable</a:t>
            </a:r>
          </a:p>
          <a:p>
            <a:r>
              <a:rPr lang="en-US" dirty="0"/>
              <a:t>Our approach</a:t>
            </a:r>
          </a:p>
          <a:p>
            <a:pPr marL="0" indent="0">
              <a:buNone/>
            </a:pPr>
            <a:r>
              <a:rPr lang="en-US" dirty="0"/>
              <a:t>     - a heartbeat-like mechanism: timer events as heartbeats</a:t>
            </a:r>
          </a:p>
          <a:p>
            <a:pPr marL="0" indent="0">
              <a:buNone/>
            </a:pPr>
            <a:r>
              <a:rPr lang="en-US" dirty="0"/>
              <a:t>    - a vCPU cannot process timer events when it is inactive</a:t>
            </a:r>
          </a:p>
          <a:p>
            <a:pPr marL="0" indent="0">
              <a:buNone/>
            </a:pPr>
            <a:r>
              <a:rPr lang="en-US" dirty="0"/>
              <a:t>    - vCPU time slice: timer differences between the start timer and end timer when the vCPU is active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2C745C83-94B2-4D9B-8732-88511A68D71B}"/>
              </a:ext>
            </a:extLst>
          </p:cNvPr>
          <p:cNvSpPr txBox="1">
            <a:spLocks/>
          </p:cNvSpPr>
          <p:nvPr/>
        </p:nvSpPr>
        <p:spPr>
          <a:xfrm>
            <a:off x="9009579" y="63546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F576B5-A459-41C2-82DA-A51836DD6250}" type="slidenum">
              <a:rPr lang="en-US" sz="2400">
                <a:solidFill>
                  <a:schemeClr val="tx1"/>
                </a:solidFill>
              </a:rPr>
              <a:pPr/>
              <a:t>13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36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E5DF3-ABC4-44D8-AE6F-8CEE59B1F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Challenges with the user-level design (3/3)</a:t>
            </a:r>
            <a:br>
              <a:rPr lang="en-US" dirty="0"/>
            </a:br>
            <a:r>
              <a:rPr lang="en-US" dirty="0"/>
              <a:t>- migrate to which vCPU(s)?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A115B-DD51-4237-A65E-65F581916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780643" cy="4625974"/>
          </a:xfrm>
        </p:spPr>
        <p:txBody>
          <a:bodyPr>
            <a:normAutofit/>
          </a:bodyPr>
          <a:lstStyle/>
          <a:p>
            <a:r>
              <a:rPr lang="en-US" dirty="0"/>
              <a:t>Migrate to vCPUs with enough remaining time slice</a:t>
            </a:r>
          </a:p>
          <a:p>
            <a:pPr lvl="1"/>
            <a:r>
              <a:rPr lang="en-US" dirty="0"/>
              <a:t>Estimation of time slice still relies on the heartbeat-like mechanism</a:t>
            </a:r>
          </a:p>
          <a:p>
            <a:pPr marL="457189" lvl="1" indent="0">
              <a:buNone/>
            </a:pPr>
            <a:endParaRPr lang="en-US" dirty="0"/>
          </a:p>
          <a:p>
            <a:r>
              <a:rPr lang="en-US" dirty="0"/>
              <a:t>Naïve approach: consolidate all I/O tasks to the vCPU with the longest remaining time slice</a:t>
            </a:r>
          </a:p>
          <a:p>
            <a:pPr marL="0" indent="0">
              <a:buNone/>
            </a:pPr>
            <a:r>
              <a:rPr lang="en-US" dirty="0"/>
              <a:t>    - Problem: the vCPU may be overloaded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Our approach:  distribute I/O tasks to vCPUs based on I/O workload and remaining time slice.</a:t>
            </a:r>
          </a:p>
          <a:p>
            <a:pPr marL="0" indent="0">
              <a:buNone/>
            </a:pPr>
            <a:r>
              <a:rPr lang="en-US" dirty="0"/>
              <a:t>   - tasks with heavier I/O workload on vCPUs with more time slice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2C745C83-94B2-4D9B-8732-88511A68D71B}"/>
              </a:ext>
            </a:extLst>
          </p:cNvPr>
          <p:cNvSpPr txBox="1">
            <a:spLocks/>
          </p:cNvSpPr>
          <p:nvPr/>
        </p:nvSpPr>
        <p:spPr>
          <a:xfrm>
            <a:off x="9009579" y="63546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F576B5-A459-41C2-82DA-A51836DD6250}" type="slidenum">
              <a:rPr lang="en-US" sz="2400">
                <a:solidFill>
                  <a:schemeClr val="tx1"/>
                </a:solidFill>
              </a:rPr>
              <a:pPr/>
              <a:t>14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16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17D4C-496B-4768-A85B-8EB9CC031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Experimental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71525-9109-4B91-8FDA-B9B755559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65645"/>
          </a:xfrm>
        </p:spPr>
        <p:txBody>
          <a:bodyPr/>
          <a:lstStyle/>
          <a:p>
            <a:r>
              <a:rPr lang="en-US" dirty="0"/>
              <a:t>Dell PowerEdge R430 with 12 cores, a 1TB HDD, and a 1TB SSD</a:t>
            </a:r>
          </a:p>
          <a:p>
            <a:r>
              <a:rPr lang="en-US" dirty="0"/>
              <a:t>Both VMs and VMM (</a:t>
            </a:r>
            <a:r>
              <a:rPr lang="en-US" dirty="0" err="1"/>
              <a:t>linux</a:t>
            </a:r>
            <a:r>
              <a:rPr lang="en-US" dirty="0"/>
              <a:t> QEMU/KVM) use Ubuntu Linux 16.04 </a:t>
            </a:r>
          </a:p>
          <a:p>
            <a:r>
              <a:rPr lang="en-US" dirty="0"/>
              <a:t>Each VM has 12 vCPUs and 4GB DRAM</a:t>
            </a:r>
          </a:p>
          <a:p>
            <a:r>
              <a:rPr lang="en-US" dirty="0"/>
              <a:t>Compared with </a:t>
            </a:r>
            <a:r>
              <a:rPr lang="en-US" dirty="0" err="1"/>
              <a:t>vSlicer</a:t>
            </a:r>
            <a:r>
              <a:rPr lang="en-US" dirty="0"/>
              <a:t> [HPDC’12] and </a:t>
            </a:r>
            <a:r>
              <a:rPr lang="en-US" dirty="0" err="1"/>
              <a:t>xBalloon</a:t>
            </a:r>
            <a:r>
              <a:rPr lang="en-US" dirty="0"/>
              <a:t> [SoCC’17]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6EE60-3FDB-4B4E-B24B-E5BB0EF184E0}"/>
              </a:ext>
            </a:extLst>
          </p:cNvPr>
          <p:cNvSpPr txBox="1">
            <a:spLocks/>
          </p:cNvSpPr>
          <p:nvPr/>
        </p:nvSpPr>
        <p:spPr>
          <a:xfrm>
            <a:off x="9296400" y="64281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F576B5-A459-41C2-82DA-A51836DD6250}" type="slidenum">
              <a:rPr lang="en-US" sz="2400">
                <a:solidFill>
                  <a:schemeClr val="tx1"/>
                </a:solidFill>
              </a:rPr>
              <a:pPr/>
              <a:t>15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32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6C2A7-ADC6-4FBC-9FA6-672DED8EC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Evaluation applications and workloads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54CB30-C2B8-4CAF-99D6-4066C4715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282079"/>
              </p:ext>
            </p:extLst>
          </p:nvPr>
        </p:nvGraphicFramePr>
        <p:xfrm>
          <a:off x="1004957" y="1649492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7304">
                  <a:extLst>
                    <a:ext uri="{9D8B030D-6E8A-4147-A177-3AD203B41FA5}">
                      <a16:colId xmlns:a16="http://schemas.microsoft.com/office/drawing/2014/main" val="1921466876"/>
                    </a:ext>
                  </a:extLst>
                </a:gridCol>
                <a:gridCol w="6780696">
                  <a:extLst>
                    <a:ext uri="{9D8B030D-6E8A-4147-A177-3AD203B41FA5}">
                      <a16:colId xmlns:a16="http://schemas.microsoft.com/office/drawing/2014/main" val="2912266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Workload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288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HDFS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Sequentially read 16GB with HDFS </a:t>
                      </a:r>
                      <a:r>
                        <a:rPr lang="en-US" sz="1800" dirty="0" err="1"/>
                        <a:t>TestDFSIO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701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/>
                        <a:t>LevelDB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Randomly scan table with </a:t>
                      </a:r>
                      <a:r>
                        <a:rPr lang="en-US" sz="1800" dirty="0" err="1"/>
                        <a:t>db_bench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501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/>
                        <a:t>MediaTomb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Concurrent requests on </a:t>
                      </a:r>
                      <a:r>
                        <a:rPr lang="en-US" sz="1800" dirty="0" err="1"/>
                        <a:t>teanscoding</a:t>
                      </a:r>
                      <a:r>
                        <a:rPr lang="en-US" sz="1800" dirty="0"/>
                        <a:t> a 1.1GB video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082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HBase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Randomly read 1GB with </a:t>
                      </a:r>
                      <a:r>
                        <a:rPr lang="en-US" sz="1800" dirty="0" err="1"/>
                        <a:t>Hbase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PerfEval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251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/>
                        <a:t>PostMark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Concurrent requests on a mail server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383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Nginx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Concurrent requests on watermarking images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099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/>
                        <a:t>MongDB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Sequentially scan records with YCSB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467072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D58FE3-9A7F-4189-882D-F06FD3FEDEDD}"/>
              </a:ext>
            </a:extLst>
          </p:cNvPr>
          <p:cNvSpPr txBox="1">
            <a:spLocks/>
          </p:cNvSpPr>
          <p:nvPr/>
        </p:nvSpPr>
        <p:spPr>
          <a:xfrm>
            <a:off x="8888002" y="62947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F576B5-A459-41C2-82DA-A51836DD6250}" type="slidenum">
              <a:rPr lang="en-US" sz="2400" smtClean="0">
                <a:solidFill>
                  <a:schemeClr val="tx1"/>
                </a:solidFill>
              </a:rPr>
              <a:pPr/>
              <a:t>16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50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3D282-F469-44CB-B31F-57AFDDDF5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Evaluation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48F15-BF3B-42D6-93D6-DF809BDE0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92855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US" dirty="0"/>
              <a:t>How much performance improvement can be achieved with </a:t>
            </a:r>
            <a:r>
              <a:rPr lang="en-US" dirty="0" err="1"/>
              <a:t>vMigrater</a:t>
            </a:r>
            <a:r>
              <a:rPr lang="en-US" dirty="0"/>
              <a:t>, compared with vanilla KVM and two related systems?</a:t>
            </a:r>
          </a:p>
          <a:p>
            <a:r>
              <a:rPr lang="en-US" dirty="0"/>
              <a:t>Can </a:t>
            </a:r>
            <a:r>
              <a:rPr lang="en-US" dirty="0" err="1"/>
              <a:t>vMigrater</a:t>
            </a:r>
            <a:r>
              <a:rPr lang="en-US" dirty="0"/>
              <a:t> help the I/O scheduler in the VMM to achieve fairness between VMs?</a:t>
            </a:r>
          </a:p>
          <a:p>
            <a:r>
              <a:rPr lang="en-US" dirty="0"/>
              <a:t>How robust is </a:t>
            </a:r>
            <a:r>
              <a:rPr lang="en-US" dirty="0" err="1"/>
              <a:t>vMigrater</a:t>
            </a:r>
            <a:r>
              <a:rPr lang="en-US" dirty="0"/>
              <a:t> to varying workloads?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is the overhead incurred by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vMigrater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is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vMigrater’s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performance when the workload in a VM varies over time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does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vMigrater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scale to the number of shared vCPUs on a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pCPU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8FD2CC4-6612-4F16-AF74-411A54ECD70E}"/>
              </a:ext>
            </a:extLst>
          </p:cNvPr>
          <p:cNvSpPr txBox="1">
            <a:spLocks/>
          </p:cNvSpPr>
          <p:nvPr/>
        </p:nvSpPr>
        <p:spPr>
          <a:xfrm>
            <a:off x="8888002" y="62947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F576B5-A459-41C2-82DA-A51836DD6250}" type="slidenum">
              <a:rPr lang="en-US" sz="2400" smtClean="0">
                <a:solidFill>
                  <a:schemeClr val="tx1"/>
                </a:solidFill>
              </a:rPr>
              <a:pPr/>
              <a:t>17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54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E7551F-1BA0-4AB3-AA4C-1E3C95ABB4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26" y="1497284"/>
            <a:ext cx="6487423" cy="41283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8E5163-7A50-4C03-8AF5-BF8E5A808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Throughput on seven applications (4 vCPUs sharing per </a:t>
            </a:r>
            <a:r>
              <a:rPr lang="en-US" dirty="0" err="1"/>
              <a:t>pCPU</a:t>
            </a:r>
            <a:r>
              <a:rPr lang="en-US" dirty="0"/>
              <a:t>)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C77052A-F2A1-4A1E-AE6E-675C2E61D126}"/>
              </a:ext>
            </a:extLst>
          </p:cNvPr>
          <p:cNvSpPr txBox="1">
            <a:spLocks/>
          </p:cNvSpPr>
          <p:nvPr/>
        </p:nvSpPr>
        <p:spPr>
          <a:xfrm>
            <a:off x="9184241" y="6326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F576B5-A459-41C2-82DA-A51836DD6250}" type="slidenum">
              <a:rPr lang="en-US" sz="2400">
                <a:solidFill>
                  <a:schemeClr val="tx1"/>
                </a:solidFill>
              </a:rPr>
              <a:pPr/>
              <a:t>18</a:t>
            </a:fld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96215A-8494-4810-AF03-57A22DB82D0E}"/>
              </a:ext>
            </a:extLst>
          </p:cNvPr>
          <p:cNvSpPr/>
          <p:nvPr/>
        </p:nvSpPr>
        <p:spPr>
          <a:xfrm>
            <a:off x="608183" y="5625643"/>
            <a:ext cx="104386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vMigrater’s</a:t>
            </a:r>
            <a:r>
              <a:rPr lang="en-US" sz="2400" dirty="0"/>
              <a:t> throughput is 192% higher than Vanilla KVM, 75% higher than </a:t>
            </a:r>
            <a:r>
              <a:rPr lang="en-US" sz="2400" dirty="0" err="1"/>
              <a:t>vSlicer</a:t>
            </a:r>
            <a:r>
              <a:rPr lang="en-US" sz="2400" dirty="0"/>
              <a:t>,  </a:t>
            </a:r>
          </a:p>
          <a:p>
            <a:r>
              <a:rPr lang="en-US" sz="2400" dirty="0"/>
              <a:t>84% higher than </a:t>
            </a:r>
            <a:r>
              <a:rPr lang="en-US" sz="2400" dirty="0" err="1"/>
              <a:t>xBalloon</a:t>
            </a:r>
            <a:r>
              <a:rPr lang="en-US" sz="2400" dirty="0"/>
              <a:t> on average</a:t>
            </a:r>
          </a:p>
        </p:txBody>
      </p:sp>
    </p:spTree>
    <p:extLst>
      <p:ext uri="{BB962C8B-B14F-4D97-AF65-F5344CB8AC3E}">
        <p14:creationId xmlns:p14="http://schemas.microsoft.com/office/powerpoint/2010/main" val="14263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DD6C44-F93C-41A4-A982-DF4E63363A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62" y="1598877"/>
            <a:ext cx="5821438" cy="37045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8E5163-7A50-4C03-8AF5-BF8E5A808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HDFS performance analysis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C77052A-F2A1-4A1E-AE6E-675C2E61D126}"/>
              </a:ext>
            </a:extLst>
          </p:cNvPr>
          <p:cNvSpPr txBox="1">
            <a:spLocks/>
          </p:cNvSpPr>
          <p:nvPr/>
        </p:nvSpPr>
        <p:spPr>
          <a:xfrm>
            <a:off x="9184241" y="6326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F576B5-A459-41C2-82DA-A51836DD6250}" type="slidenum">
              <a:rPr lang="en-US" sz="2400">
                <a:solidFill>
                  <a:schemeClr val="tx1"/>
                </a:solidFill>
              </a:rPr>
              <a:pPr/>
              <a:t>19</a:t>
            </a:fld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D51FD5-9AD1-4756-9D0C-8C4FDA759C8A}"/>
              </a:ext>
            </a:extLst>
          </p:cNvPr>
          <p:cNvSpPr/>
          <p:nvPr/>
        </p:nvSpPr>
        <p:spPr>
          <a:xfrm>
            <a:off x="1030037" y="2420814"/>
            <a:ext cx="685739" cy="2784481"/>
          </a:xfrm>
          <a:prstGeom prst="rect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A8E37AF-B499-47D9-AE14-7B075B42F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311392"/>
              </p:ext>
            </p:extLst>
          </p:nvPr>
        </p:nvGraphicFramePr>
        <p:xfrm>
          <a:off x="6532480" y="1772711"/>
          <a:ext cx="5659520" cy="1570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840">
                  <a:extLst>
                    <a:ext uri="{9D8B030D-6E8A-4147-A177-3AD203B41FA5}">
                      <a16:colId xmlns:a16="http://schemas.microsoft.com/office/drawing/2014/main" val="2978187454"/>
                    </a:ext>
                  </a:extLst>
                </a:gridCol>
                <a:gridCol w="1148080">
                  <a:extLst>
                    <a:ext uri="{9D8B030D-6E8A-4147-A177-3AD203B41FA5}">
                      <a16:colId xmlns:a16="http://schemas.microsoft.com/office/drawing/2014/main" val="4072118235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93596024"/>
                    </a:ext>
                  </a:extLst>
                </a:gridCol>
                <a:gridCol w="1045685">
                  <a:extLst>
                    <a:ext uri="{9D8B030D-6E8A-4147-A177-3AD203B41FA5}">
                      <a16:colId xmlns:a16="http://schemas.microsoft.com/office/drawing/2014/main" val="1476377669"/>
                    </a:ext>
                  </a:extLst>
                </a:gridCol>
                <a:gridCol w="1337235">
                  <a:extLst>
                    <a:ext uri="{9D8B030D-6E8A-4147-A177-3AD203B41FA5}">
                      <a16:colId xmlns:a16="http://schemas.microsoft.com/office/drawing/2014/main" val="283315251"/>
                    </a:ext>
                  </a:extLst>
                </a:gridCol>
              </a:tblGrid>
              <a:tr h="381321">
                <a:tc>
                  <a:txBody>
                    <a:bodyPr/>
                    <a:lstStyle/>
                    <a:p>
                      <a:r>
                        <a:rPr lang="en-US" dirty="0"/>
                        <a:t>HDFS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Vanilla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vSlicer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xBalloon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vMigrater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206881"/>
                  </a:ext>
                </a:extLst>
              </a:tr>
              <a:tr h="381321">
                <a:tc>
                  <a:txBody>
                    <a:bodyPr/>
                    <a:lstStyle/>
                    <a:p>
                      <a:r>
                        <a:rPr lang="en-US" dirty="0"/>
                        <a:t>I/O inactivity time (seconds)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121.82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568213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4A90C72-68B0-47D0-BD01-B09D2CDA4DC4}"/>
              </a:ext>
            </a:extLst>
          </p:cNvPr>
          <p:cNvSpPr/>
          <p:nvPr/>
        </p:nvSpPr>
        <p:spPr>
          <a:xfrm>
            <a:off x="10833653" y="1249514"/>
            <a:ext cx="1262268" cy="2784481"/>
          </a:xfrm>
          <a:prstGeom prst="rect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1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52A4A-BB41-4AA5-BCA5-27A98A7CF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82" y="86943"/>
            <a:ext cx="12071119" cy="1165880"/>
          </a:xfrm>
        </p:spPr>
        <p:txBody>
          <a:bodyPr/>
          <a:lstStyle/>
          <a:p>
            <a:pPr algn="ctr"/>
            <a:r>
              <a:rPr lang="en-US" dirty="0"/>
              <a:t>VM consolidation is pervasive in clouds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5C6AF2-210A-4EF2-89A3-E5F44848F8F6}"/>
              </a:ext>
            </a:extLst>
          </p:cNvPr>
          <p:cNvSpPr txBox="1"/>
          <p:nvPr/>
        </p:nvSpPr>
        <p:spPr>
          <a:xfrm>
            <a:off x="1208752" y="4610724"/>
            <a:ext cx="86006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Consolidation benefits: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Ease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Save energy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Improve resource utilization and system throughput</a:t>
            </a:r>
          </a:p>
        </p:txBody>
      </p:sp>
      <p:sp>
        <p:nvSpPr>
          <p:cNvPr id="30" name="Slide Number Placeholder 6">
            <a:extLst>
              <a:ext uri="{FF2B5EF4-FFF2-40B4-BE49-F238E27FC236}">
                <a16:creationId xmlns:a16="http://schemas.microsoft.com/office/drawing/2014/main" id="{019A1F83-A51A-4947-896C-CA664E4B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7601" y="6336714"/>
            <a:ext cx="2601839" cy="347524"/>
          </a:xfrm>
        </p:spPr>
        <p:txBody>
          <a:bodyPr/>
          <a:lstStyle/>
          <a:p>
            <a:fld id="{ACF576B5-A459-41C2-82DA-A51836DD6250}" type="slidenum">
              <a:rPr lang="en-US" sz="2400">
                <a:solidFill>
                  <a:schemeClr val="tx1"/>
                </a:solidFill>
              </a:rPr>
              <a:t>2</a:t>
            </a:fld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97A477BA-0755-46DD-B6C3-6026C902B5D9}"/>
              </a:ext>
            </a:extLst>
          </p:cNvPr>
          <p:cNvSpPr/>
          <p:nvPr/>
        </p:nvSpPr>
        <p:spPr>
          <a:xfrm>
            <a:off x="1880558" y="1160234"/>
            <a:ext cx="6814867" cy="2945940"/>
          </a:xfrm>
          <a:prstGeom prst="roundRec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9B9BECC-AE69-41E5-9A3A-2D279319367C}"/>
              </a:ext>
            </a:extLst>
          </p:cNvPr>
          <p:cNvSpPr/>
          <p:nvPr/>
        </p:nvSpPr>
        <p:spPr>
          <a:xfrm>
            <a:off x="2147583" y="3188534"/>
            <a:ext cx="6283437" cy="7106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Virtual Machine Monitor (VMM)</a:t>
            </a:r>
          </a:p>
        </p:txBody>
      </p:sp>
      <p:sp>
        <p:nvSpPr>
          <p:cNvPr id="75" name="Rounded Rectangle 10">
            <a:extLst>
              <a:ext uri="{FF2B5EF4-FFF2-40B4-BE49-F238E27FC236}">
                <a16:creationId xmlns:a16="http://schemas.microsoft.com/office/drawing/2014/main" id="{8B14396E-FB66-47FB-844A-3204C880BC87}"/>
              </a:ext>
            </a:extLst>
          </p:cNvPr>
          <p:cNvSpPr/>
          <p:nvPr/>
        </p:nvSpPr>
        <p:spPr>
          <a:xfrm>
            <a:off x="2147583" y="1885823"/>
            <a:ext cx="3102364" cy="121575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Virtual Machine (VM 1)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67FF591-0198-4689-AA9C-6B7B9CAE0726}"/>
              </a:ext>
            </a:extLst>
          </p:cNvPr>
          <p:cNvSpPr txBox="1"/>
          <p:nvPr/>
        </p:nvSpPr>
        <p:spPr>
          <a:xfrm>
            <a:off x="3054930" y="1252823"/>
            <a:ext cx="4631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Physical Machine (PM 1)</a:t>
            </a:r>
          </a:p>
        </p:txBody>
      </p:sp>
      <p:sp>
        <p:nvSpPr>
          <p:cNvPr id="38" name="Rounded Rectangle 10">
            <a:extLst>
              <a:ext uri="{FF2B5EF4-FFF2-40B4-BE49-F238E27FC236}">
                <a16:creationId xmlns:a16="http://schemas.microsoft.com/office/drawing/2014/main" id="{ECEBD48B-EC0E-4E6B-A3A2-28A172569E3B}"/>
              </a:ext>
            </a:extLst>
          </p:cNvPr>
          <p:cNvSpPr/>
          <p:nvPr/>
        </p:nvSpPr>
        <p:spPr>
          <a:xfrm>
            <a:off x="5522766" y="1885823"/>
            <a:ext cx="2908254" cy="121575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VM 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F3862C-ADA9-43C9-93DB-93F12CC98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460" y="976369"/>
            <a:ext cx="1608484" cy="312980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4E700CD-1991-4375-9656-B919A1D14E82}"/>
              </a:ext>
            </a:extLst>
          </p:cNvPr>
          <p:cNvSpPr/>
          <p:nvPr/>
        </p:nvSpPr>
        <p:spPr>
          <a:xfrm>
            <a:off x="10633307" y="1362603"/>
            <a:ext cx="968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/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ACF1674-21BE-4181-91CF-21F397543D4E}"/>
              </a:ext>
            </a:extLst>
          </p:cNvPr>
          <p:cNvSpPr txBox="1"/>
          <p:nvPr/>
        </p:nvSpPr>
        <p:spPr>
          <a:xfrm>
            <a:off x="9311767" y="2209008"/>
            <a:ext cx="119224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2501674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E5163-7A50-4C03-8AF5-BF8E5A808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MediaTomb</a:t>
            </a:r>
            <a:r>
              <a:rPr lang="en-US" dirty="0"/>
              <a:t> performance analysis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C77052A-F2A1-4A1E-AE6E-675C2E61D126}"/>
              </a:ext>
            </a:extLst>
          </p:cNvPr>
          <p:cNvSpPr txBox="1">
            <a:spLocks/>
          </p:cNvSpPr>
          <p:nvPr/>
        </p:nvSpPr>
        <p:spPr>
          <a:xfrm>
            <a:off x="9184241" y="6326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F576B5-A459-41C2-82DA-A51836DD6250}" type="slidenum">
              <a:rPr lang="en-US" sz="2400">
                <a:solidFill>
                  <a:schemeClr val="tx1"/>
                </a:solidFill>
              </a:rPr>
              <a:pPr/>
              <a:t>20</a:t>
            </a:fld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8CD3A7-FE56-4728-BA1A-2C8A4A603F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62" y="1421243"/>
            <a:ext cx="5821438" cy="37045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D51FD5-9AD1-4756-9D0C-8C4FDA759C8A}"/>
              </a:ext>
            </a:extLst>
          </p:cNvPr>
          <p:cNvSpPr/>
          <p:nvPr/>
        </p:nvSpPr>
        <p:spPr>
          <a:xfrm>
            <a:off x="4285136" y="3273519"/>
            <a:ext cx="685739" cy="1792908"/>
          </a:xfrm>
          <a:prstGeom prst="rect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A7DD3F4-8FE2-4665-99E4-DE11FE2794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820650"/>
              </p:ext>
            </p:extLst>
          </p:nvPr>
        </p:nvGraphicFramePr>
        <p:xfrm>
          <a:off x="6532480" y="1763284"/>
          <a:ext cx="5659520" cy="1570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840">
                  <a:extLst>
                    <a:ext uri="{9D8B030D-6E8A-4147-A177-3AD203B41FA5}">
                      <a16:colId xmlns:a16="http://schemas.microsoft.com/office/drawing/2014/main" val="2978187454"/>
                    </a:ext>
                  </a:extLst>
                </a:gridCol>
                <a:gridCol w="1148080">
                  <a:extLst>
                    <a:ext uri="{9D8B030D-6E8A-4147-A177-3AD203B41FA5}">
                      <a16:colId xmlns:a16="http://schemas.microsoft.com/office/drawing/2014/main" val="4072118235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93596024"/>
                    </a:ext>
                  </a:extLst>
                </a:gridCol>
                <a:gridCol w="1045685">
                  <a:extLst>
                    <a:ext uri="{9D8B030D-6E8A-4147-A177-3AD203B41FA5}">
                      <a16:colId xmlns:a16="http://schemas.microsoft.com/office/drawing/2014/main" val="1476377669"/>
                    </a:ext>
                  </a:extLst>
                </a:gridCol>
                <a:gridCol w="1337235">
                  <a:extLst>
                    <a:ext uri="{9D8B030D-6E8A-4147-A177-3AD203B41FA5}">
                      <a16:colId xmlns:a16="http://schemas.microsoft.com/office/drawing/2014/main" val="283315251"/>
                    </a:ext>
                  </a:extLst>
                </a:gridCol>
              </a:tblGrid>
              <a:tr h="381321">
                <a:tc>
                  <a:txBody>
                    <a:bodyPr/>
                    <a:lstStyle/>
                    <a:p>
                      <a:r>
                        <a:rPr lang="en-US" dirty="0"/>
                        <a:t>HDFS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Vanilla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vSlicer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xBalloon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vMigrater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206881"/>
                  </a:ext>
                </a:extLst>
              </a:tr>
              <a:tr h="381321">
                <a:tc>
                  <a:txBody>
                    <a:bodyPr/>
                    <a:lstStyle/>
                    <a:p>
                      <a:r>
                        <a:rPr lang="en-US" dirty="0"/>
                        <a:t>I/O inactivity time (seconds)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121.82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56821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E0A536F-C41A-4879-A215-2D88502110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964079"/>
              </p:ext>
            </p:extLst>
          </p:nvPr>
        </p:nvGraphicFramePr>
        <p:xfrm>
          <a:off x="6532480" y="3683975"/>
          <a:ext cx="5659520" cy="1295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488">
                  <a:extLst>
                    <a:ext uri="{9D8B030D-6E8A-4147-A177-3AD203B41FA5}">
                      <a16:colId xmlns:a16="http://schemas.microsoft.com/office/drawing/2014/main" val="2978187454"/>
                    </a:ext>
                  </a:extLst>
                </a:gridCol>
                <a:gridCol w="1025432">
                  <a:extLst>
                    <a:ext uri="{9D8B030D-6E8A-4147-A177-3AD203B41FA5}">
                      <a16:colId xmlns:a16="http://schemas.microsoft.com/office/drawing/2014/main" val="4072118235"/>
                    </a:ext>
                  </a:extLst>
                </a:gridCol>
                <a:gridCol w="818984">
                  <a:extLst>
                    <a:ext uri="{9D8B030D-6E8A-4147-A177-3AD203B41FA5}">
                      <a16:colId xmlns:a16="http://schemas.microsoft.com/office/drawing/2014/main" val="293596024"/>
                    </a:ext>
                  </a:extLst>
                </a:gridCol>
                <a:gridCol w="1053548">
                  <a:extLst>
                    <a:ext uri="{9D8B030D-6E8A-4147-A177-3AD203B41FA5}">
                      <a16:colId xmlns:a16="http://schemas.microsoft.com/office/drawing/2014/main" val="1476377669"/>
                    </a:ext>
                  </a:extLst>
                </a:gridCol>
                <a:gridCol w="1379068">
                  <a:extLst>
                    <a:ext uri="{9D8B030D-6E8A-4147-A177-3AD203B41FA5}">
                      <a16:colId xmlns:a16="http://schemas.microsoft.com/office/drawing/2014/main" val="283315251"/>
                    </a:ext>
                  </a:extLst>
                </a:gridCol>
              </a:tblGrid>
              <a:tr h="381321">
                <a:tc>
                  <a:txBody>
                    <a:bodyPr/>
                    <a:lstStyle/>
                    <a:p>
                      <a:r>
                        <a:rPr lang="en-US" dirty="0" err="1"/>
                        <a:t>MediaTomb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Vanilla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vSlicer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xBalloon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vMigrater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206881"/>
                  </a:ext>
                </a:extLst>
              </a:tr>
              <a:tr h="381321">
                <a:tc>
                  <a:txBody>
                    <a:bodyPr/>
                    <a:lstStyle/>
                    <a:p>
                      <a:r>
                        <a:rPr lang="en-US" dirty="0"/>
                        <a:t>I/O inactivity time (seconds)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108.61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116.96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568213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712E8388-58E2-4058-BA71-CDB237B19410}"/>
              </a:ext>
            </a:extLst>
          </p:cNvPr>
          <p:cNvSpPr/>
          <p:nvPr/>
        </p:nvSpPr>
        <p:spPr>
          <a:xfrm>
            <a:off x="10804365" y="3682197"/>
            <a:ext cx="1192672" cy="1792908"/>
          </a:xfrm>
          <a:prstGeom prst="rect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45EC32-1187-4142-B2D1-0B024D3FB41C}"/>
              </a:ext>
            </a:extLst>
          </p:cNvPr>
          <p:cNvSpPr/>
          <p:nvPr/>
        </p:nvSpPr>
        <p:spPr>
          <a:xfrm>
            <a:off x="483340" y="5125827"/>
            <a:ext cx="104488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vMigrater</a:t>
            </a:r>
            <a:r>
              <a:rPr lang="en-US" sz="2400" dirty="0"/>
              <a:t> has big I/O inactivity periods on </a:t>
            </a:r>
            <a:r>
              <a:rPr lang="en-US" sz="2400" dirty="0" err="1"/>
              <a:t>MediaTomb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MediaTomb</a:t>
            </a:r>
            <a:r>
              <a:rPr lang="en-US" sz="2400" dirty="0"/>
              <a:t> combine computation and I/O in each thread so the migration cost is higher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630557-868A-4E04-9CD3-A0F3F9F15DD0}"/>
              </a:ext>
            </a:extLst>
          </p:cNvPr>
          <p:cNvSpPr/>
          <p:nvPr/>
        </p:nvSpPr>
        <p:spPr>
          <a:xfrm>
            <a:off x="10804364" y="1508636"/>
            <a:ext cx="1262268" cy="2093238"/>
          </a:xfrm>
          <a:prstGeom prst="rect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62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644E1-8BDB-474B-8CAD-C1477EBF2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Fairness of I/O Scheduler in VMM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DF07EA-1219-490B-97C4-5FF4692407FD}"/>
              </a:ext>
            </a:extLst>
          </p:cNvPr>
          <p:cNvSpPr txBox="1">
            <a:spLocks/>
          </p:cNvSpPr>
          <p:nvPr/>
        </p:nvSpPr>
        <p:spPr>
          <a:xfrm>
            <a:off x="9329420" y="63599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F576B5-A459-41C2-82DA-A51836DD6250}" type="slidenum">
              <a:rPr lang="en-US" sz="2400">
                <a:solidFill>
                  <a:schemeClr val="tx1"/>
                </a:solidFill>
              </a:rPr>
              <a:pPr/>
              <a:t>21</a:t>
            </a:fld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8D5BE7-9353-48CE-BBE5-037A61103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326" y="1696570"/>
            <a:ext cx="5490069" cy="3316526"/>
          </a:xfrm>
          <a:prstGeom prst="rect">
            <a:avLst/>
          </a:prstGeom>
        </p:spPr>
      </p:pic>
      <p:sp>
        <p:nvSpPr>
          <p:cNvPr id="10" name="Rectangle: Rounded Corners 72">
            <a:extLst>
              <a:ext uri="{FF2B5EF4-FFF2-40B4-BE49-F238E27FC236}">
                <a16:creationId xmlns:a16="http://schemas.microsoft.com/office/drawing/2014/main" id="{97A477BA-0755-46DD-B6C3-6026C902B5D9}"/>
              </a:ext>
            </a:extLst>
          </p:cNvPr>
          <p:cNvSpPr/>
          <p:nvPr/>
        </p:nvSpPr>
        <p:spPr>
          <a:xfrm>
            <a:off x="218095" y="1698189"/>
            <a:ext cx="6511518" cy="3314907"/>
          </a:xfrm>
          <a:prstGeom prst="roundRec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B9BECC-AE69-41E5-9A3A-2D279319367C}"/>
              </a:ext>
            </a:extLst>
          </p:cNvPr>
          <p:cNvSpPr/>
          <p:nvPr/>
        </p:nvSpPr>
        <p:spPr>
          <a:xfrm>
            <a:off x="218095" y="3717801"/>
            <a:ext cx="6511517" cy="6807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VMM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8B14396E-FB66-47FB-844A-3204C880BC87}"/>
              </a:ext>
            </a:extLst>
          </p:cNvPr>
          <p:cNvSpPr/>
          <p:nvPr/>
        </p:nvSpPr>
        <p:spPr>
          <a:xfrm>
            <a:off x="218095" y="2130740"/>
            <a:ext cx="3256551" cy="149924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7FF591-0198-4689-AA9C-6B7B9CAE0726}"/>
              </a:ext>
            </a:extLst>
          </p:cNvPr>
          <p:cNvSpPr txBox="1"/>
          <p:nvPr/>
        </p:nvSpPr>
        <p:spPr>
          <a:xfrm>
            <a:off x="527630" y="1652855"/>
            <a:ext cx="3228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Physical Machine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C690E-863C-4DD5-A5C4-5BE90BD5F838}"/>
              </a:ext>
            </a:extLst>
          </p:cNvPr>
          <p:cNvSpPr/>
          <p:nvPr/>
        </p:nvSpPr>
        <p:spPr>
          <a:xfrm>
            <a:off x="1971828" y="4410027"/>
            <a:ext cx="1342561" cy="408711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pCPU2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A19DA3-0888-4DDD-88A9-7E4A08762D36}"/>
              </a:ext>
            </a:extLst>
          </p:cNvPr>
          <p:cNvSpPr/>
          <p:nvPr/>
        </p:nvSpPr>
        <p:spPr>
          <a:xfrm>
            <a:off x="403329" y="4413810"/>
            <a:ext cx="1342561" cy="408711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pCPU1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56D6E4-8B4C-438B-8FCF-4760887291D0}"/>
              </a:ext>
            </a:extLst>
          </p:cNvPr>
          <p:cNvSpPr/>
          <p:nvPr/>
        </p:nvSpPr>
        <p:spPr>
          <a:xfrm>
            <a:off x="395260" y="3206581"/>
            <a:ext cx="708804" cy="3341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6BCD2A-DF0A-47D6-A2C3-D0FAF25C49A4}"/>
              </a:ext>
            </a:extLst>
          </p:cNvPr>
          <p:cNvSpPr/>
          <p:nvPr/>
        </p:nvSpPr>
        <p:spPr>
          <a:xfrm>
            <a:off x="5118609" y="4413126"/>
            <a:ext cx="1342561" cy="408711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pCPU4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40846B-0818-4C9B-8386-F552FB18FD42}"/>
              </a:ext>
            </a:extLst>
          </p:cNvPr>
          <p:cNvSpPr/>
          <p:nvPr/>
        </p:nvSpPr>
        <p:spPr>
          <a:xfrm>
            <a:off x="3548993" y="4410483"/>
            <a:ext cx="1342561" cy="408711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pCPU3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025606-5111-41C8-85F4-70CE3B2D0E7A}"/>
              </a:ext>
            </a:extLst>
          </p:cNvPr>
          <p:cNvSpPr/>
          <p:nvPr/>
        </p:nvSpPr>
        <p:spPr>
          <a:xfrm>
            <a:off x="1150817" y="3206581"/>
            <a:ext cx="708804" cy="3341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235DD1-6724-4C67-B45A-7288CE442F11}"/>
              </a:ext>
            </a:extLst>
          </p:cNvPr>
          <p:cNvSpPr/>
          <p:nvPr/>
        </p:nvSpPr>
        <p:spPr>
          <a:xfrm>
            <a:off x="1910115" y="3197215"/>
            <a:ext cx="708804" cy="3341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502E6F-5CE5-4D55-8B90-BFA31AE05EAD}"/>
              </a:ext>
            </a:extLst>
          </p:cNvPr>
          <p:cNvSpPr/>
          <p:nvPr/>
        </p:nvSpPr>
        <p:spPr>
          <a:xfrm>
            <a:off x="2665672" y="3197215"/>
            <a:ext cx="708804" cy="3341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vCPU4</a:t>
            </a:r>
          </a:p>
        </p:txBody>
      </p:sp>
      <p:sp>
        <p:nvSpPr>
          <p:cNvPr id="22" name="Rounded Rectangle 10">
            <a:extLst>
              <a:ext uri="{FF2B5EF4-FFF2-40B4-BE49-F238E27FC236}">
                <a16:creationId xmlns:a16="http://schemas.microsoft.com/office/drawing/2014/main" id="{86E8456A-503C-4DB4-8254-EABCF031DEE9}"/>
              </a:ext>
            </a:extLst>
          </p:cNvPr>
          <p:cNvSpPr/>
          <p:nvPr/>
        </p:nvSpPr>
        <p:spPr>
          <a:xfrm>
            <a:off x="3575965" y="2130740"/>
            <a:ext cx="3153647" cy="149924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C2C0B9-6A8A-4825-A3F3-628E20C011AF}"/>
              </a:ext>
            </a:extLst>
          </p:cNvPr>
          <p:cNvSpPr/>
          <p:nvPr/>
        </p:nvSpPr>
        <p:spPr>
          <a:xfrm>
            <a:off x="3663679" y="3206581"/>
            <a:ext cx="708804" cy="3341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0D7EAB-3F58-4EEC-9AEB-668D17A1D048}"/>
              </a:ext>
            </a:extLst>
          </p:cNvPr>
          <p:cNvSpPr/>
          <p:nvPr/>
        </p:nvSpPr>
        <p:spPr>
          <a:xfrm>
            <a:off x="4419236" y="3206581"/>
            <a:ext cx="708804" cy="3341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0CA1B1-CB2E-45F2-9C90-0DA07E26CADC}"/>
              </a:ext>
            </a:extLst>
          </p:cNvPr>
          <p:cNvSpPr/>
          <p:nvPr/>
        </p:nvSpPr>
        <p:spPr>
          <a:xfrm>
            <a:off x="5178534" y="3197215"/>
            <a:ext cx="708804" cy="3341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E2F688-F0B8-4FC3-82ED-DA24D0C0C360}"/>
              </a:ext>
            </a:extLst>
          </p:cNvPr>
          <p:cNvSpPr/>
          <p:nvPr/>
        </p:nvSpPr>
        <p:spPr>
          <a:xfrm>
            <a:off x="5934091" y="3197215"/>
            <a:ext cx="708804" cy="3341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vCPU4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C5E0329-2E19-45D7-8591-5FC2EE1C7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133" y="2339252"/>
            <a:ext cx="1467821" cy="8521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A5016F7-5CC0-49D9-8419-41B25ACF9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78" y="2336418"/>
            <a:ext cx="1296059" cy="82777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9E1DAD-1FA5-419C-BEF1-7EA6C040AC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74" y="2288211"/>
            <a:ext cx="895703" cy="89570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08DAFF4-D343-4734-BAB4-234581921F7E}"/>
              </a:ext>
            </a:extLst>
          </p:cNvPr>
          <p:cNvSpPr/>
          <p:nvPr/>
        </p:nvSpPr>
        <p:spPr>
          <a:xfrm>
            <a:off x="3713189" y="2042924"/>
            <a:ext cx="683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VM 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7C08FFE-DA70-4273-B8DF-1854AFFD4E44}"/>
              </a:ext>
            </a:extLst>
          </p:cNvPr>
          <p:cNvSpPr/>
          <p:nvPr/>
        </p:nvSpPr>
        <p:spPr>
          <a:xfrm>
            <a:off x="391409" y="2061400"/>
            <a:ext cx="683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VM 1</a:t>
            </a:r>
          </a:p>
        </p:txBody>
      </p:sp>
    </p:spTree>
    <p:extLst>
      <p:ext uri="{BB962C8B-B14F-4D97-AF65-F5344CB8AC3E}">
        <p14:creationId xmlns:p14="http://schemas.microsoft.com/office/powerpoint/2010/main" val="2290101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05506-95C3-44E5-88BA-A369FDFE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Robustness to varying workloads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5EC5C-BD67-4EA6-BE76-7E41A6016FB7}"/>
              </a:ext>
            </a:extLst>
          </p:cNvPr>
          <p:cNvSpPr txBox="1">
            <a:spLocks/>
          </p:cNvSpPr>
          <p:nvPr/>
        </p:nvSpPr>
        <p:spPr>
          <a:xfrm>
            <a:off x="9044609" y="6344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F576B5-A459-41C2-82DA-A51836DD6250}" type="slidenum">
              <a:rPr lang="en-US" sz="2400">
                <a:solidFill>
                  <a:schemeClr val="tx1"/>
                </a:solidFill>
              </a:rPr>
              <a:pPr/>
              <a:t>22</a:t>
            </a:fld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F9AD64-4AD6-4086-9851-DB81137E7B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18996"/>
            <a:ext cx="6858000" cy="46360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2E8388-58E2-4058-BA71-CDB237B19410}"/>
              </a:ext>
            </a:extLst>
          </p:cNvPr>
          <p:cNvSpPr/>
          <p:nvPr/>
        </p:nvSpPr>
        <p:spPr>
          <a:xfrm>
            <a:off x="5061856" y="1772445"/>
            <a:ext cx="664029" cy="4329110"/>
          </a:xfrm>
          <a:prstGeom prst="rect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56627" y="6255004"/>
            <a:ext cx="2102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Added 4 clients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2E8388-58E2-4058-BA71-CDB237B19410}"/>
              </a:ext>
            </a:extLst>
          </p:cNvPr>
          <p:cNvSpPr/>
          <p:nvPr/>
        </p:nvSpPr>
        <p:spPr>
          <a:xfrm>
            <a:off x="6658798" y="1772445"/>
            <a:ext cx="664029" cy="4329110"/>
          </a:xfrm>
          <a:prstGeom prst="rect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53569" y="6255004"/>
            <a:ext cx="2102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Added 8 clients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2E8388-58E2-4058-BA71-CDB237B19410}"/>
              </a:ext>
            </a:extLst>
          </p:cNvPr>
          <p:cNvSpPr/>
          <p:nvPr/>
        </p:nvSpPr>
        <p:spPr>
          <a:xfrm>
            <a:off x="8030143" y="1765265"/>
            <a:ext cx="664029" cy="4329110"/>
          </a:xfrm>
          <a:prstGeom prst="rect">
            <a:avLst/>
          </a:pr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24914" y="6247824"/>
            <a:ext cx="2257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Added 16 clients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34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" grpId="0"/>
      <p:bldP spid="3" grpId="1"/>
      <p:bldP spid="8" grpId="0" animBg="1"/>
      <p:bldP spid="8" grpId="1" animBg="1"/>
      <p:bldP spid="9" grpId="0"/>
      <p:bldP spid="9" grpId="1"/>
      <p:bldP spid="10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F48CE-DFDD-4839-BFE3-46B999856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3DE16-718C-4D5E-9FC2-F329AF5D8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I/O inactivity problem</a:t>
            </a:r>
          </a:p>
          <a:p>
            <a:pPr marL="0" indent="0">
              <a:buNone/>
            </a:pPr>
            <a:r>
              <a:rPr lang="en-US" dirty="0"/>
              <a:t>    - Performance degradation</a:t>
            </a:r>
          </a:p>
          <a:p>
            <a:pPr marL="0" indent="0">
              <a:buNone/>
            </a:pPr>
            <a:r>
              <a:rPr lang="en-US" dirty="0"/>
              <a:t>    - I/O scheduler unfairness</a:t>
            </a:r>
          </a:p>
          <a:p>
            <a:r>
              <a:rPr lang="en-US" dirty="0" err="1"/>
              <a:t>vMigrater</a:t>
            </a:r>
            <a:r>
              <a:rPr lang="en-US" dirty="0"/>
              <a:t>: effectively mitigating I/O inactivity problem</a:t>
            </a:r>
          </a:p>
          <a:p>
            <a:pPr marL="0" indent="0">
              <a:buNone/>
            </a:pPr>
            <a:r>
              <a:rPr lang="en-US" dirty="0"/>
              <a:t>    - </a:t>
            </a:r>
            <a:r>
              <a:rPr lang="en-US" altLang="zh-CN" dirty="0"/>
              <a:t>Performance is close to bare-metal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- Regain fairness</a:t>
            </a:r>
          </a:p>
          <a:p>
            <a:endParaRPr lang="en-US" dirty="0"/>
          </a:p>
          <a:p>
            <a:r>
              <a:rPr lang="en-US" dirty="0" err="1"/>
              <a:t>vMigrater’s</a:t>
            </a:r>
            <a:r>
              <a:rPr lang="en-US" dirty="0"/>
              <a:t> source code: https://github.com/hku-systems/vMigrater</a:t>
            </a:r>
          </a:p>
          <a:p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2DD2E6D5-0D59-47A4-9C71-3BAD4AF609CD}"/>
              </a:ext>
            </a:extLst>
          </p:cNvPr>
          <p:cNvSpPr txBox="1">
            <a:spLocks/>
          </p:cNvSpPr>
          <p:nvPr/>
        </p:nvSpPr>
        <p:spPr>
          <a:xfrm>
            <a:off x="9071224" y="63118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F576B5-A459-41C2-82DA-A51836DD6250}" type="slidenum">
              <a:rPr lang="en-US" sz="2400">
                <a:solidFill>
                  <a:schemeClr val="tx1"/>
                </a:solidFill>
              </a:rPr>
              <a:pPr/>
              <a:t>23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15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777CC-F295-4B7D-987F-8DF16126C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748" y="2620755"/>
            <a:ext cx="4509052" cy="1831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Thank you</a:t>
            </a:r>
          </a:p>
          <a:p>
            <a:pPr marL="0" indent="0" algn="ctr">
              <a:buNone/>
            </a:pPr>
            <a:r>
              <a:rPr lang="en-US" sz="5400" dirty="0"/>
              <a:t>Questions?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77A4C4-B138-4388-A655-3B832CB52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18" y="1147638"/>
            <a:ext cx="4527605" cy="4527605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EE97EB3-9966-4046-9E2D-B37E0A810D6E}"/>
              </a:ext>
            </a:extLst>
          </p:cNvPr>
          <p:cNvSpPr txBox="1">
            <a:spLocks/>
          </p:cNvSpPr>
          <p:nvPr/>
        </p:nvSpPr>
        <p:spPr>
          <a:xfrm>
            <a:off x="9225336" y="634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F576B5-A459-41C2-82DA-A51836DD6250}" type="slidenum">
              <a:rPr lang="en-US" sz="2400">
                <a:solidFill>
                  <a:schemeClr val="tx1"/>
                </a:solidFill>
              </a:rPr>
              <a:pPr/>
              <a:t>24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895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52A4A-BB41-4AA5-BCA5-27A98A7CF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82" y="86943"/>
            <a:ext cx="12071119" cy="116588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Multiple </a:t>
            </a:r>
            <a:r>
              <a:rPr lang="en-US" dirty="0" err="1"/>
              <a:t>vCPUs</a:t>
            </a:r>
            <a:r>
              <a:rPr lang="en-US" dirty="0"/>
              <a:t> are scheduled to time-share a </a:t>
            </a:r>
            <a:r>
              <a:rPr lang="en-US" dirty="0" err="1"/>
              <a:t>pCPU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5C6AF2-210A-4EF2-89A3-E5F44848F8F6}"/>
              </a:ext>
            </a:extLst>
          </p:cNvPr>
          <p:cNvSpPr txBox="1"/>
          <p:nvPr/>
        </p:nvSpPr>
        <p:spPr>
          <a:xfrm>
            <a:off x="174898" y="4613823"/>
            <a:ext cx="105680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Physical CPU (</a:t>
            </a:r>
            <a:r>
              <a:rPr lang="en-US" sz="2800" dirty="0" err="1"/>
              <a:t>pCPU</a:t>
            </a:r>
            <a:r>
              <a:rPr lang="en-US" sz="2800" dirty="0"/>
              <a:t>): hardware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Virtual CPU (vCPU): processors in VM, threads in VMM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Multiple </a:t>
            </a:r>
            <a:r>
              <a:rPr lang="en-US" sz="2800" dirty="0" err="1"/>
              <a:t>vCPUs</a:t>
            </a:r>
            <a:r>
              <a:rPr lang="en-US" sz="2800" dirty="0"/>
              <a:t> sharing one </a:t>
            </a:r>
            <a:r>
              <a:rPr lang="en-US" sz="2800" dirty="0" err="1"/>
              <a:t>pCPU</a:t>
            </a:r>
            <a:r>
              <a:rPr lang="en-US" sz="2800" dirty="0"/>
              <a:t> is often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E.g., VMWARE suggests 8-10 </a:t>
            </a:r>
            <a:r>
              <a:rPr lang="en-US" sz="2800" dirty="0" err="1"/>
              <a:t>vCPUs</a:t>
            </a:r>
            <a:r>
              <a:rPr lang="en-US" sz="2800" dirty="0"/>
              <a:t> to share one </a:t>
            </a:r>
            <a:r>
              <a:rPr lang="en-US" sz="2800" dirty="0" err="1"/>
              <a:t>pCPU</a:t>
            </a:r>
            <a:endParaRPr lang="en-US" sz="2800" dirty="0"/>
          </a:p>
        </p:txBody>
      </p:sp>
      <p:sp>
        <p:nvSpPr>
          <p:cNvPr id="30" name="Slide Number Placeholder 6">
            <a:extLst>
              <a:ext uri="{FF2B5EF4-FFF2-40B4-BE49-F238E27FC236}">
                <a16:creationId xmlns:a16="http://schemas.microsoft.com/office/drawing/2014/main" id="{019A1F83-A51A-4947-896C-CA664E4B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7601" y="6336714"/>
            <a:ext cx="2601839" cy="347524"/>
          </a:xfrm>
        </p:spPr>
        <p:txBody>
          <a:bodyPr/>
          <a:lstStyle/>
          <a:p>
            <a:fld id="{ACF576B5-A459-41C2-82DA-A51836DD6250}" type="slidenum">
              <a:rPr lang="en-US" sz="2400">
                <a:solidFill>
                  <a:schemeClr val="tx1"/>
                </a:solidFill>
              </a:rPr>
              <a:t>3</a:t>
            </a:fld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97A477BA-0755-46DD-B6C3-6026C902B5D9}"/>
              </a:ext>
            </a:extLst>
          </p:cNvPr>
          <p:cNvSpPr/>
          <p:nvPr/>
        </p:nvSpPr>
        <p:spPr>
          <a:xfrm>
            <a:off x="218095" y="1216057"/>
            <a:ext cx="6511518" cy="3314907"/>
          </a:xfrm>
          <a:prstGeom prst="roundRec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9B9BECC-AE69-41E5-9A3A-2D279319367C}"/>
              </a:ext>
            </a:extLst>
          </p:cNvPr>
          <p:cNvSpPr/>
          <p:nvPr/>
        </p:nvSpPr>
        <p:spPr>
          <a:xfrm>
            <a:off x="218095" y="3249171"/>
            <a:ext cx="6511517" cy="6807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VMM</a:t>
            </a:r>
          </a:p>
        </p:txBody>
      </p:sp>
      <p:sp>
        <p:nvSpPr>
          <p:cNvPr id="75" name="Rounded Rectangle 10">
            <a:extLst>
              <a:ext uri="{FF2B5EF4-FFF2-40B4-BE49-F238E27FC236}">
                <a16:creationId xmlns:a16="http://schemas.microsoft.com/office/drawing/2014/main" id="{8B14396E-FB66-47FB-844A-3204C880BC87}"/>
              </a:ext>
            </a:extLst>
          </p:cNvPr>
          <p:cNvSpPr/>
          <p:nvPr/>
        </p:nvSpPr>
        <p:spPr>
          <a:xfrm>
            <a:off x="218095" y="1648608"/>
            <a:ext cx="3256551" cy="149924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VM 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67FF591-0198-4689-AA9C-6B7B9CAE0726}"/>
              </a:ext>
            </a:extLst>
          </p:cNvPr>
          <p:cNvSpPr txBox="1"/>
          <p:nvPr/>
        </p:nvSpPr>
        <p:spPr>
          <a:xfrm>
            <a:off x="527630" y="1170723"/>
            <a:ext cx="3228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Physical Machine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F5C690E-863C-4DD5-A5C4-5BE90BD5F838}"/>
              </a:ext>
            </a:extLst>
          </p:cNvPr>
          <p:cNvSpPr/>
          <p:nvPr/>
        </p:nvSpPr>
        <p:spPr>
          <a:xfrm>
            <a:off x="1971828" y="3927895"/>
            <a:ext cx="1342561" cy="408711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pCPU2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EA19DA3-0888-4DDD-88A9-7E4A08762D36}"/>
              </a:ext>
            </a:extLst>
          </p:cNvPr>
          <p:cNvSpPr/>
          <p:nvPr/>
        </p:nvSpPr>
        <p:spPr>
          <a:xfrm>
            <a:off x="403329" y="3931678"/>
            <a:ext cx="1342561" cy="408711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pCPU1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456D6E4-8B4C-438B-8FCF-4760887291D0}"/>
              </a:ext>
            </a:extLst>
          </p:cNvPr>
          <p:cNvSpPr/>
          <p:nvPr/>
        </p:nvSpPr>
        <p:spPr>
          <a:xfrm>
            <a:off x="395260" y="2724449"/>
            <a:ext cx="708804" cy="3341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76BCD2A-DF0A-47D6-A2C3-D0FAF25C49A4}"/>
              </a:ext>
            </a:extLst>
          </p:cNvPr>
          <p:cNvSpPr/>
          <p:nvPr/>
        </p:nvSpPr>
        <p:spPr>
          <a:xfrm>
            <a:off x="5118609" y="3930994"/>
            <a:ext cx="1342561" cy="408711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pCPU4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A40846B-0818-4C9B-8386-F552FB18FD42}"/>
              </a:ext>
            </a:extLst>
          </p:cNvPr>
          <p:cNvSpPr/>
          <p:nvPr/>
        </p:nvSpPr>
        <p:spPr>
          <a:xfrm>
            <a:off x="3548993" y="3928351"/>
            <a:ext cx="1342561" cy="408711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pCPU3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25606-5111-41C8-85F4-70CE3B2D0E7A}"/>
              </a:ext>
            </a:extLst>
          </p:cNvPr>
          <p:cNvSpPr/>
          <p:nvPr/>
        </p:nvSpPr>
        <p:spPr>
          <a:xfrm>
            <a:off x="1150817" y="2724449"/>
            <a:ext cx="708804" cy="3341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235DD1-6724-4C67-B45A-7288CE442F11}"/>
              </a:ext>
            </a:extLst>
          </p:cNvPr>
          <p:cNvSpPr/>
          <p:nvPr/>
        </p:nvSpPr>
        <p:spPr>
          <a:xfrm>
            <a:off x="1910115" y="2715083"/>
            <a:ext cx="708804" cy="3341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502E6F-5CE5-4D55-8B90-BFA31AE05EAD}"/>
              </a:ext>
            </a:extLst>
          </p:cNvPr>
          <p:cNvSpPr/>
          <p:nvPr/>
        </p:nvSpPr>
        <p:spPr>
          <a:xfrm>
            <a:off x="2665672" y="2715083"/>
            <a:ext cx="708804" cy="3341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vCPU4</a:t>
            </a:r>
          </a:p>
        </p:txBody>
      </p:sp>
      <p:sp>
        <p:nvSpPr>
          <p:cNvPr id="28" name="Rounded Rectangle 10">
            <a:extLst>
              <a:ext uri="{FF2B5EF4-FFF2-40B4-BE49-F238E27FC236}">
                <a16:creationId xmlns:a16="http://schemas.microsoft.com/office/drawing/2014/main" id="{86E8456A-503C-4DB4-8254-EABCF031DEE9}"/>
              </a:ext>
            </a:extLst>
          </p:cNvPr>
          <p:cNvSpPr/>
          <p:nvPr/>
        </p:nvSpPr>
        <p:spPr>
          <a:xfrm>
            <a:off x="3575965" y="1648608"/>
            <a:ext cx="3153647" cy="149924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VM 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C2C0B9-6A8A-4825-A3F3-628E20C011AF}"/>
              </a:ext>
            </a:extLst>
          </p:cNvPr>
          <p:cNvSpPr/>
          <p:nvPr/>
        </p:nvSpPr>
        <p:spPr>
          <a:xfrm>
            <a:off x="3663679" y="2724449"/>
            <a:ext cx="708804" cy="3341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0D7EAB-3F58-4EEC-9AEB-668D17A1D048}"/>
              </a:ext>
            </a:extLst>
          </p:cNvPr>
          <p:cNvSpPr/>
          <p:nvPr/>
        </p:nvSpPr>
        <p:spPr>
          <a:xfrm>
            <a:off x="4419236" y="2724449"/>
            <a:ext cx="708804" cy="3341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20CA1B1-CB2E-45F2-9C90-0DA07E26CADC}"/>
              </a:ext>
            </a:extLst>
          </p:cNvPr>
          <p:cNvSpPr/>
          <p:nvPr/>
        </p:nvSpPr>
        <p:spPr>
          <a:xfrm>
            <a:off x="5178534" y="2715083"/>
            <a:ext cx="708804" cy="3341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7E2F688-F0B8-4FC3-82ED-DA24D0C0C360}"/>
              </a:ext>
            </a:extLst>
          </p:cNvPr>
          <p:cNvSpPr/>
          <p:nvPr/>
        </p:nvSpPr>
        <p:spPr>
          <a:xfrm>
            <a:off x="5934091" y="2715083"/>
            <a:ext cx="708804" cy="3341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vCPU4</a:t>
            </a:r>
          </a:p>
        </p:txBody>
      </p:sp>
    </p:spTree>
    <p:extLst>
      <p:ext uri="{BB962C8B-B14F-4D97-AF65-F5344CB8AC3E}">
        <p14:creationId xmlns:p14="http://schemas.microsoft.com/office/powerpoint/2010/main" val="193622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33" grpId="0" animBg="1"/>
      <p:bldP spid="34" grpId="0" animBg="1"/>
      <p:bldP spid="54" grpId="0" animBg="1"/>
      <p:bldP spid="55" grpId="0" animBg="1"/>
      <p:bldP spid="25" grpId="0" animBg="1"/>
      <p:bldP spid="26" grpId="0" animBg="1"/>
      <p:bldP spid="27" grpId="0" animBg="1"/>
      <p:bldP spid="29" grpId="0" animBg="1"/>
      <p:bldP spid="31" grpId="0" animBg="1"/>
      <p:bldP spid="32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52A4A-BB41-4AA5-BCA5-27A98A7CF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82" y="86943"/>
            <a:ext cx="12071119" cy="116588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Multiple </a:t>
            </a:r>
            <a:r>
              <a:rPr lang="en-US" dirty="0" err="1"/>
              <a:t>vCPUs</a:t>
            </a:r>
            <a:r>
              <a:rPr lang="en-US" dirty="0"/>
              <a:t> are scheduled to time-share a </a:t>
            </a:r>
            <a:r>
              <a:rPr lang="en-US" dirty="0" err="1"/>
              <a:t>pCPU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5C6AF2-210A-4EF2-89A3-E5F44848F8F6}"/>
              </a:ext>
            </a:extLst>
          </p:cNvPr>
          <p:cNvSpPr txBox="1"/>
          <p:nvPr/>
        </p:nvSpPr>
        <p:spPr>
          <a:xfrm>
            <a:off x="174898" y="4613823"/>
            <a:ext cx="117586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Physical CPU (</a:t>
            </a:r>
            <a:r>
              <a:rPr lang="en-US" sz="2800" dirty="0" err="1"/>
              <a:t>pCPU</a:t>
            </a:r>
            <a:r>
              <a:rPr lang="en-US" sz="2800" dirty="0"/>
              <a:t>): hardware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Virtual CPU (vCPU): processors in VM, threads in VMM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vCPU</a:t>
            </a:r>
            <a:r>
              <a:rPr lang="en-US" sz="2800" dirty="0"/>
              <a:t> scheduler schedules and </a:t>
            </a:r>
            <a:r>
              <a:rPr lang="en-US" sz="2800" dirty="0" err="1"/>
              <a:t>deschedules</a:t>
            </a:r>
            <a:r>
              <a:rPr lang="en-US" sz="2800" dirty="0"/>
              <a:t> </a:t>
            </a:r>
            <a:r>
              <a:rPr lang="en-US" sz="2800" dirty="0" err="1"/>
              <a:t>vCPUs</a:t>
            </a:r>
            <a:r>
              <a:rPr lang="en-US" sz="2800" dirty="0"/>
              <a:t> periodically</a:t>
            </a:r>
          </a:p>
        </p:txBody>
      </p:sp>
      <p:sp>
        <p:nvSpPr>
          <p:cNvPr id="30" name="Slide Number Placeholder 6">
            <a:extLst>
              <a:ext uri="{FF2B5EF4-FFF2-40B4-BE49-F238E27FC236}">
                <a16:creationId xmlns:a16="http://schemas.microsoft.com/office/drawing/2014/main" id="{019A1F83-A51A-4947-896C-CA664E4B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7601" y="6336714"/>
            <a:ext cx="2601839" cy="347524"/>
          </a:xfrm>
        </p:spPr>
        <p:txBody>
          <a:bodyPr/>
          <a:lstStyle/>
          <a:p>
            <a:fld id="{ACF576B5-A459-41C2-82DA-A51836DD6250}" type="slidenum">
              <a:rPr lang="en-US" sz="2400">
                <a:solidFill>
                  <a:schemeClr val="tx1"/>
                </a:solidFill>
              </a:rPr>
              <a:t>4</a:t>
            </a:fld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97A477BA-0755-46DD-B6C3-6026C902B5D9}"/>
              </a:ext>
            </a:extLst>
          </p:cNvPr>
          <p:cNvSpPr/>
          <p:nvPr/>
        </p:nvSpPr>
        <p:spPr>
          <a:xfrm>
            <a:off x="218095" y="1216057"/>
            <a:ext cx="6511518" cy="3314907"/>
          </a:xfrm>
          <a:prstGeom prst="roundRec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9B9BECC-AE69-41E5-9A3A-2D279319367C}"/>
              </a:ext>
            </a:extLst>
          </p:cNvPr>
          <p:cNvSpPr/>
          <p:nvPr/>
        </p:nvSpPr>
        <p:spPr>
          <a:xfrm>
            <a:off x="218095" y="3249171"/>
            <a:ext cx="6511517" cy="6807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VMM</a:t>
            </a:r>
          </a:p>
        </p:txBody>
      </p:sp>
      <p:sp>
        <p:nvSpPr>
          <p:cNvPr id="75" name="Rounded Rectangle 10">
            <a:extLst>
              <a:ext uri="{FF2B5EF4-FFF2-40B4-BE49-F238E27FC236}">
                <a16:creationId xmlns:a16="http://schemas.microsoft.com/office/drawing/2014/main" id="{8B14396E-FB66-47FB-844A-3204C880BC87}"/>
              </a:ext>
            </a:extLst>
          </p:cNvPr>
          <p:cNvSpPr/>
          <p:nvPr/>
        </p:nvSpPr>
        <p:spPr>
          <a:xfrm>
            <a:off x="218095" y="1648608"/>
            <a:ext cx="3256551" cy="149924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VM 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67FF591-0198-4689-AA9C-6B7B9CAE0726}"/>
              </a:ext>
            </a:extLst>
          </p:cNvPr>
          <p:cNvSpPr txBox="1"/>
          <p:nvPr/>
        </p:nvSpPr>
        <p:spPr>
          <a:xfrm>
            <a:off x="527630" y="1170723"/>
            <a:ext cx="3228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Physical Machine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F5C690E-863C-4DD5-A5C4-5BE90BD5F838}"/>
              </a:ext>
            </a:extLst>
          </p:cNvPr>
          <p:cNvSpPr/>
          <p:nvPr/>
        </p:nvSpPr>
        <p:spPr>
          <a:xfrm>
            <a:off x="1971828" y="3927895"/>
            <a:ext cx="1342561" cy="408711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pCPU2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EA19DA3-0888-4DDD-88A9-7E4A08762D36}"/>
              </a:ext>
            </a:extLst>
          </p:cNvPr>
          <p:cNvSpPr/>
          <p:nvPr/>
        </p:nvSpPr>
        <p:spPr>
          <a:xfrm>
            <a:off x="403329" y="3931678"/>
            <a:ext cx="1342561" cy="408711"/>
          </a:xfrm>
          <a:prstGeom prst="rect">
            <a:avLst/>
          </a:prstGeom>
          <a:solidFill>
            <a:schemeClr val="bg2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pCPU1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456D6E4-8B4C-438B-8FCF-4760887291D0}"/>
              </a:ext>
            </a:extLst>
          </p:cNvPr>
          <p:cNvSpPr/>
          <p:nvPr/>
        </p:nvSpPr>
        <p:spPr>
          <a:xfrm>
            <a:off x="395260" y="2724449"/>
            <a:ext cx="708804" cy="334146"/>
          </a:xfrm>
          <a:prstGeom prst="rect">
            <a:avLst/>
          </a:prstGeom>
          <a:solidFill>
            <a:schemeClr val="bg2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76BCD2A-DF0A-47D6-A2C3-D0FAF25C49A4}"/>
              </a:ext>
            </a:extLst>
          </p:cNvPr>
          <p:cNvSpPr/>
          <p:nvPr/>
        </p:nvSpPr>
        <p:spPr>
          <a:xfrm>
            <a:off x="5118609" y="3930994"/>
            <a:ext cx="1342561" cy="408711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pCPU4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A40846B-0818-4C9B-8386-F552FB18FD42}"/>
              </a:ext>
            </a:extLst>
          </p:cNvPr>
          <p:cNvSpPr/>
          <p:nvPr/>
        </p:nvSpPr>
        <p:spPr>
          <a:xfrm>
            <a:off x="3548993" y="3928351"/>
            <a:ext cx="1342561" cy="408711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pCPU3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25606-5111-41C8-85F4-70CE3B2D0E7A}"/>
              </a:ext>
            </a:extLst>
          </p:cNvPr>
          <p:cNvSpPr/>
          <p:nvPr/>
        </p:nvSpPr>
        <p:spPr>
          <a:xfrm>
            <a:off x="1150817" y="2724449"/>
            <a:ext cx="708804" cy="3341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235DD1-6724-4C67-B45A-7288CE442F11}"/>
              </a:ext>
            </a:extLst>
          </p:cNvPr>
          <p:cNvSpPr/>
          <p:nvPr/>
        </p:nvSpPr>
        <p:spPr>
          <a:xfrm>
            <a:off x="1910115" y="2715083"/>
            <a:ext cx="708804" cy="3341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502E6F-5CE5-4D55-8B90-BFA31AE05EAD}"/>
              </a:ext>
            </a:extLst>
          </p:cNvPr>
          <p:cNvSpPr/>
          <p:nvPr/>
        </p:nvSpPr>
        <p:spPr>
          <a:xfrm>
            <a:off x="2665672" y="2715083"/>
            <a:ext cx="708804" cy="3341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vCPU4</a:t>
            </a:r>
          </a:p>
        </p:txBody>
      </p:sp>
      <p:sp>
        <p:nvSpPr>
          <p:cNvPr id="28" name="Rounded Rectangle 10">
            <a:extLst>
              <a:ext uri="{FF2B5EF4-FFF2-40B4-BE49-F238E27FC236}">
                <a16:creationId xmlns:a16="http://schemas.microsoft.com/office/drawing/2014/main" id="{86E8456A-503C-4DB4-8254-EABCF031DEE9}"/>
              </a:ext>
            </a:extLst>
          </p:cNvPr>
          <p:cNvSpPr/>
          <p:nvPr/>
        </p:nvSpPr>
        <p:spPr>
          <a:xfrm>
            <a:off x="3575965" y="1648608"/>
            <a:ext cx="3153647" cy="149924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VM 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C2C0B9-6A8A-4825-A3F3-628E20C011AF}"/>
              </a:ext>
            </a:extLst>
          </p:cNvPr>
          <p:cNvSpPr/>
          <p:nvPr/>
        </p:nvSpPr>
        <p:spPr>
          <a:xfrm>
            <a:off x="3663679" y="2724449"/>
            <a:ext cx="708804" cy="334146"/>
          </a:xfrm>
          <a:prstGeom prst="rect">
            <a:avLst/>
          </a:prstGeom>
          <a:solidFill>
            <a:schemeClr val="bg2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0D7EAB-3F58-4EEC-9AEB-668D17A1D048}"/>
              </a:ext>
            </a:extLst>
          </p:cNvPr>
          <p:cNvSpPr/>
          <p:nvPr/>
        </p:nvSpPr>
        <p:spPr>
          <a:xfrm>
            <a:off x="4419236" y="2724449"/>
            <a:ext cx="708804" cy="3341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20CA1B1-CB2E-45F2-9C90-0DA07E26CADC}"/>
              </a:ext>
            </a:extLst>
          </p:cNvPr>
          <p:cNvSpPr/>
          <p:nvPr/>
        </p:nvSpPr>
        <p:spPr>
          <a:xfrm>
            <a:off x="5178534" y="2715083"/>
            <a:ext cx="708804" cy="3341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7E2F688-F0B8-4FC3-82ED-DA24D0C0C360}"/>
              </a:ext>
            </a:extLst>
          </p:cNvPr>
          <p:cNvSpPr/>
          <p:nvPr/>
        </p:nvSpPr>
        <p:spPr>
          <a:xfrm>
            <a:off x="5934091" y="2715083"/>
            <a:ext cx="708804" cy="3341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A49FA30-8011-4AA0-8C93-F4676CB99452}"/>
              </a:ext>
            </a:extLst>
          </p:cNvPr>
          <p:cNvCxnSpPr/>
          <p:nvPr/>
        </p:nvCxnSpPr>
        <p:spPr>
          <a:xfrm>
            <a:off x="8241188" y="1291711"/>
            <a:ext cx="0" cy="3431394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6685296" y="924022"/>
            <a:ext cx="5118257" cy="3799083"/>
            <a:chOff x="6685296" y="924022"/>
            <a:chExt cx="5118257" cy="3799083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F902885-843C-40E9-B60E-6DFCDF74F9A6}"/>
                </a:ext>
              </a:extLst>
            </p:cNvPr>
            <p:cNvCxnSpPr/>
            <p:nvPr/>
          </p:nvCxnSpPr>
          <p:spPr>
            <a:xfrm>
              <a:off x="11785703" y="1291711"/>
              <a:ext cx="0" cy="3431394"/>
            </a:xfrm>
            <a:prstGeom prst="line">
              <a:avLst/>
            </a:prstGeom>
            <a:ln w="2540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3E71744-446A-4A11-AA46-BD3FE2ED01F3}"/>
                </a:ext>
              </a:extLst>
            </p:cNvPr>
            <p:cNvCxnSpPr/>
            <p:nvPr/>
          </p:nvCxnSpPr>
          <p:spPr>
            <a:xfrm>
              <a:off x="9091092" y="3164473"/>
              <a:ext cx="8825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0212BA1-502D-491F-9AD1-A9EF1CF28D03}"/>
                </a:ext>
              </a:extLst>
            </p:cNvPr>
            <p:cNvCxnSpPr/>
            <p:nvPr/>
          </p:nvCxnSpPr>
          <p:spPr>
            <a:xfrm>
              <a:off x="10856282" y="3164473"/>
              <a:ext cx="8825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526DC35-F1CA-43D4-8B9D-CA78FDF31A92}"/>
                </a:ext>
              </a:extLst>
            </p:cNvPr>
            <p:cNvSpPr/>
            <p:nvPr/>
          </p:nvSpPr>
          <p:spPr>
            <a:xfrm>
              <a:off x="6729546" y="2413335"/>
              <a:ext cx="151515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spc="-100" dirty="0"/>
                <a:t>vCPU1 in </a:t>
              </a:r>
              <a:r>
                <a:rPr lang="en-US" sz="2000" b="1" spc="-100" dirty="0"/>
                <a:t>VM1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1415FDC-585F-4F23-B2F7-953EB05289D0}"/>
                </a:ext>
              </a:extLst>
            </p:cNvPr>
            <p:cNvSpPr/>
            <p:nvPr/>
          </p:nvSpPr>
          <p:spPr>
            <a:xfrm>
              <a:off x="8254181" y="1912360"/>
              <a:ext cx="8041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active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DBA74EF-D10A-4F25-8C48-1F2DA56892AC}"/>
                </a:ext>
              </a:extLst>
            </p:cNvPr>
            <p:cNvSpPr/>
            <p:nvPr/>
          </p:nvSpPr>
          <p:spPr>
            <a:xfrm>
              <a:off x="9015146" y="2711898"/>
              <a:ext cx="9980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inactive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6D24366B-7725-4A43-9BF8-9F045E72B240}"/>
                </a:ext>
              </a:extLst>
            </p:cNvPr>
            <p:cNvCxnSpPr/>
            <p:nvPr/>
          </p:nvCxnSpPr>
          <p:spPr>
            <a:xfrm>
              <a:off x="8241188" y="1544320"/>
              <a:ext cx="353038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9D98751-B6E0-40C9-9A5E-3AC24A49BE0F}"/>
                </a:ext>
              </a:extLst>
            </p:cNvPr>
            <p:cNvSpPr/>
            <p:nvPr/>
          </p:nvSpPr>
          <p:spPr>
            <a:xfrm>
              <a:off x="10998524" y="1539194"/>
              <a:ext cx="8050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Time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ACAA631-9679-40D5-ACD9-F0ED6371337A}"/>
                </a:ext>
              </a:extLst>
            </p:cNvPr>
            <p:cNvSpPr/>
            <p:nvPr/>
          </p:nvSpPr>
          <p:spPr>
            <a:xfrm>
              <a:off x="8845583" y="924022"/>
              <a:ext cx="49084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T1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A70B61A-0140-42C4-91DE-447231EA55DF}"/>
                </a:ext>
              </a:extLst>
            </p:cNvPr>
            <p:cNvSpPr/>
            <p:nvPr/>
          </p:nvSpPr>
          <p:spPr>
            <a:xfrm>
              <a:off x="9801870" y="928342"/>
              <a:ext cx="4908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/>
                <a:t>T2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094B74F-07FC-4653-AE54-5226E0ADC577}"/>
                </a:ext>
              </a:extLst>
            </p:cNvPr>
            <p:cNvSpPr/>
            <p:nvPr/>
          </p:nvSpPr>
          <p:spPr>
            <a:xfrm>
              <a:off x="7999743" y="924022"/>
              <a:ext cx="49084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T0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8208497" y="2250073"/>
              <a:ext cx="3583979" cy="914400"/>
              <a:chOff x="8241188" y="2296160"/>
              <a:chExt cx="3583979" cy="91440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57A4CE3-A9A5-4A9F-A356-2E6CE50E30A5}"/>
                  </a:ext>
                </a:extLst>
              </p:cNvPr>
              <p:cNvCxnSpPr/>
              <p:nvPr/>
            </p:nvCxnSpPr>
            <p:spPr>
              <a:xfrm>
                <a:off x="8241188" y="2296160"/>
                <a:ext cx="88259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4B96F49F-062F-492D-A0B4-F3A4AF29A6B1}"/>
                  </a:ext>
                </a:extLst>
              </p:cNvPr>
              <p:cNvCxnSpPr/>
              <p:nvPr/>
            </p:nvCxnSpPr>
            <p:spPr>
              <a:xfrm>
                <a:off x="9123783" y="2296160"/>
                <a:ext cx="0" cy="91440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E2113CF-1073-4D7F-B0BD-D0AB30BA259D}"/>
                  </a:ext>
                </a:extLst>
              </p:cNvPr>
              <p:cNvCxnSpPr/>
              <p:nvPr/>
            </p:nvCxnSpPr>
            <p:spPr>
              <a:xfrm>
                <a:off x="10006378" y="2296160"/>
                <a:ext cx="0" cy="91440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FABF528-5FCA-408D-910F-5C4EE5959D4C}"/>
                  </a:ext>
                </a:extLst>
              </p:cNvPr>
              <p:cNvCxnSpPr/>
              <p:nvPr/>
            </p:nvCxnSpPr>
            <p:spPr>
              <a:xfrm>
                <a:off x="10006378" y="2296160"/>
                <a:ext cx="88259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D81F5B9-2CF7-4708-A72F-52350EC6087C}"/>
                  </a:ext>
                </a:extLst>
              </p:cNvPr>
              <p:cNvCxnSpPr/>
              <p:nvPr/>
            </p:nvCxnSpPr>
            <p:spPr>
              <a:xfrm>
                <a:off x="10888973" y="2296160"/>
                <a:ext cx="0" cy="91440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759998C1-1B36-4CCB-A0B8-89E1D1704DF9}"/>
                  </a:ext>
                </a:extLst>
              </p:cNvPr>
              <p:cNvCxnSpPr/>
              <p:nvPr/>
            </p:nvCxnSpPr>
            <p:spPr>
              <a:xfrm>
                <a:off x="9133840" y="3210560"/>
                <a:ext cx="88259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B37D2F67-FFE5-4F3B-9D07-34722FCEC4BE}"/>
                  </a:ext>
                </a:extLst>
              </p:cNvPr>
              <p:cNvCxnSpPr/>
              <p:nvPr/>
            </p:nvCxnSpPr>
            <p:spPr>
              <a:xfrm>
                <a:off x="10942572" y="3210560"/>
                <a:ext cx="88259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 flipH="1">
              <a:off x="8196922" y="3779650"/>
              <a:ext cx="3583979" cy="914400"/>
              <a:chOff x="8241188" y="2296160"/>
              <a:chExt cx="3583979" cy="914400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57A4CE3-A9A5-4A9F-A356-2E6CE50E30A5}"/>
                  </a:ext>
                </a:extLst>
              </p:cNvPr>
              <p:cNvCxnSpPr/>
              <p:nvPr/>
            </p:nvCxnSpPr>
            <p:spPr>
              <a:xfrm>
                <a:off x="8241188" y="2296160"/>
                <a:ext cx="88259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4B96F49F-062F-492D-A0B4-F3A4AF29A6B1}"/>
                  </a:ext>
                </a:extLst>
              </p:cNvPr>
              <p:cNvCxnSpPr/>
              <p:nvPr/>
            </p:nvCxnSpPr>
            <p:spPr>
              <a:xfrm>
                <a:off x="9123783" y="2296160"/>
                <a:ext cx="0" cy="91440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E2113CF-1073-4D7F-B0BD-D0AB30BA259D}"/>
                  </a:ext>
                </a:extLst>
              </p:cNvPr>
              <p:cNvCxnSpPr/>
              <p:nvPr/>
            </p:nvCxnSpPr>
            <p:spPr>
              <a:xfrm>
                <a:off x="10006378" y="2296160"/>
                <a:ext cx="0" cy="91440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6FABF528-5FCA-408D-910F-5C4EE5959D4C}"/>
                  </a:ext>
                </a:extLst>
              </p:cNvPr>
              <p:cNvCxnSpPr/>
              <p:nvPr/>
            </p:nvCxnSpPr>
            <p:spPr>
              <a:xfrm>
                <a:off x="10006378" y="2296160"/>
                <a:ext cx="88259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D81F5B9-2CF7-4708-A72F-52350EC6087C}"/>
                  </a:ext>
                </a:extLst>
              </p:cNvPr>
              <p:cNvCxnSpPr/>
              <p:nvPr/>
            </p:nvCxnSpPr>
            <p:spPr>
              <a:xfrm>
                <a:off x="10888973" y="2296160"/>
                <a:ext cx="0" cy="91440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759998C1-1B36-4CCB-A0B8-89E1D1704DF9}"/>
                  </a:ext>
                </a:extLst>
              </p:cNvPr>
              <p:cNvCxnSpPr/>
              <p:nvPr/>
            </p:nvCxnSpPr>
            <p:spPr>
              <a:xfrm>
                <a:off x="9133840" y="3210560"/>
                <a:ext cx="88259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B37D2F67-FFE5-4F3B-9D07-34722FCEC4BE}"/>
                  </a:ext>
                </a:extLst>
              </p:cNvPr>
              <p:cNvCxnSpPr/>
              <p:nvPr/>
            </p:nvCxnSpPr>
            <p:spPr>
              <a:xfrm>
                <a:off x="10942572" y="3210560"/>
                <a:ext cx="88259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526DC35-F1CA-43D4-8B9D-CA78FDF31A92}"/>
                </a:ext>
              </a:extLst>
            </p:cNvPr>
            <p:cNvSpPr/>
            <p:nvPr/>
          </p:nvSpPr>
          <p:spPr>
            <a:xfrm>
              <a:off x="6685296" y="4036795"/>
              <a:ext cx="156004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spc="-100" dirty="0"/>
                <a:t>vCPU1 in </a:t>
              </a:r>
              <a:r>
                <a:rPr lang="en-US" sz="2000" b="1" spc="-100" dirty="0"/>
                <a:t>VM2 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DBA74EF-D10A-4F25-8C48-1F2DA56892AC}"/>
                </a:ext>
              </a:extLst>
            </p:cNvPr>
            <p:cNvSpPr/>
            <p:nvPr/>
          </p:nvSpPr>
          <p:spPr>
            <a:xfrm>
              <a:off x="8138409" y="4266178"/>
              <a:ext cx="9980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inactive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1415FDC-585F-4F23-B2F7-953EB05289D0}"/>
                </a:ext>
              </a:extLst>
            </p:cNvPr>
            <p:cNvSpPr/>
            <p:nvPr/>
          </p:nvSpPr>
          <p:spPr>
            <a:xfrm>
              <a:off x="9164919" y="3862510"/>
              <a:ext cx="804131" cy="40011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active</a:t>
              </a:r>
            </a:p>
          </p:txBody>
        </p:sp>
      </p:grpSp>
      <p:cxnSp>
        <p:nvCxnSpPr>
          <p:cNvPr id="5" name="Straight Arrow Connector 4"/>
          <p:cNvCxnSpPr>
            <a:stCxn id="34" idx="2"/>
            <a:endCxn id="33" idx="0"/>
          </p:cNvCxnSpPr>
          <p:nvPr/>
        </p:nvCxnSpPr>
        <p:spPr>
          <a:xfrm>
            <a:off x="749662" y="3058595"/>
            <a:ext cx="324948" cy="87308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9" idx="2"/>
          </p:cNvCxnSpPr>
          <p:nvPr/>
        </p:nvCxnSpPr>
        <p:spPr>
          <a:xfrm flipH="1">
            <a:off x="1150817" y="3058595"/>
            <a:ext cx="2867264" cy="83417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77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2129 L 0.07305 0.02129 " pathEditMode="relative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14 0.03009 L 0.1461 0.02638 L 0.1461 0.02638 " pathEditMode="relative" ptsTypes="A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6">
            <a:extLst>
              <a:ext uri="{FF2B5EF4-FFF2-40B4-BE49-F238E27FC236}">
                <a16:creationId xmlns:a16="http://schemas.microsoft.com/office/drawing/2014/main" id="{019A1F83-A51A-4947-896C-CA664E4B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7601" y="6336714"/>
            <a:ext cx="2601839" cy="347524"/>
          </a:xfrm>
        </p:spPr>
        <p:txBody>
          <a:bodyPr/>
          <a:lstStyle/>
          <a:p>
            <a:fld id="{ACF576B5-A459-41C2-82DA-A51836DD6250}" type="slidenum">
              <a:rPr lang="en-US" sz="2400">
                <a:solidFill>
                  <a:schemeClr val="tx1"/>
                </a:solidFill>
              </a:rPr>
              <a:t>5</a:t>
            </a:fld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97A477BA-0755-46DD-B6C3-6026C902B5D9}"/>
              </a:ext>
            </a:extLst>
          </p:cNvPr>
          <p:cNvSpPr/>
          <p:nvPr/>
        </p:nvSpPr>
        <p:spPr>
          <a:xfrm>
            <a:off x="218095" y="1621170"/>
            <a:ext cx="6511518" cy="3314907"/>
          </a:xfrm>
          <a:prstGeom prst="roundRec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9B9BECC-AE69-41E5-9A3A-2D279319367C}"/>
              </a:ext>
            </a:extLst>
          </p:cNvPr>
          <p:cNvSpPr/>
          <p:nvPr/>
        </p:nvSpPr>
        <p:spPr>
          <a:xfrm>
            <a:off x="218095" y="3654284"/>
            <a:ext cx="6511517" cy="6807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VMM</a:t>
            </a:r>
          </a:p>
        </p:txBody>
      </p:sp>
      <p:sp>
        <p:nvSpPr>
          <p:cNvPr id="75" name="Rounded Rectangle 10">
            <a:extLst>
              <a:ext uri="{FF2B5EF4-FFF2-40B4-BE49-F238E27FC236}">
                <a16:creationId xmlns:a16="http://schemas.microsoft.com/office/drawing/2014/main" id="{8B14396E-FB66-47FB-844A-3204C880BC87}"/>
              </a:ext>
            </a:extLst>
          </p:cNvPr>
          <p:cNvSpPr/>
          <p:nvPr/>
        </p:nvSpPr>
        <p:spPr>
          <a:xfrm>
            <a:off x="218095" y="2053721"/>
            <a:ext cx="3256551" cy="149924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67FF591-0198-4689-AA9C-6B7B9CAE0726}"/>
              </a:ext>
            </a:extLst>
          </p:cNvPr>
          <p:cNvSpPr txBox="1"/>
          <p:nvPr/>
        </p:nvSpPr>
        <p:spPr>
          <a:xfrm>
            <a:off x="527630" y="1575836"/>
            <a:ext cx="3228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Physical Machine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F5C690E-863C-4DD5-A5C4-5BE90BD5F838}"/>
              </a:ext>
            </a:extLst>
          </p:cNvPr>
          <p:cNvSpPr/>
          <p:nvPr/>
        </p:nvSpPr>
        <p:spPr>
          <a:xfrm>
            <a:off x="1971828" y="4333008"/>
            <a:ext cx="1342561" cy="408711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pCPU2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EA19DA3-0888-4DDD-88A9-7E4A08762D36}"/>
              </a:ext>
            </a:extLst>
          </p:cNvPr>
          <p:cNvSpPr/>
          <p:nvPr/>
        </p:nvSpPr>
        <p:spPr>
          <a:xfrm>
            <a:off x="403329" y="4336791"/>
            <a:ext cx="1342561" cy="408711"/>
          </a:xfrm>
          <a:prstGeom prst="rect">
            <a:avLst/>
          </a:prstGeom>
          <a:solidFill>
            <a:schemeClr val="bg2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pCPU1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456D6E4-8B4C-438B-8FCF-4760887291D0}"/>
              </a:ext>
            </a:extLst>
          </p:cNvPr>
          <p:cNvSpPr/>
          <p:nvPr/>
        </p:nvSpPr>
        <p:spPr>
          <a:xfrm>
            <a:off x="395260" y="3129562"/>
            <a:ext cx="708804" cy="334146"/>
          </a:xfrm>
          <a:prstGeom prst="rect">
            <a:avLst/>
          </a:prstGeom>
          <a:solidFill>
            <a:schemeClr val="bg2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76BCD2A-DF0A-47D6-A2C3-D0FAF25C49A4}"/>
              </a:ext>
            </a:extLst>
          </p:cNvPr>
          <p:cNvSpPr/>
          <p:nvPr/>
        </p:nvSpPr>
        <p:spPr>
          <a:xfrm>
            <a:off x="5118609" y="4336107"/>
            <a:ext cx="1342561" cy="408711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pCPU4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A40846B-0818-4C9B-8386-F552FB18FD42}"/>
              </a:ext>
            </a:extLst>
          </p:cNvPr>
          <p:cNvSpPr/>
          <p:nvPr/>
        </p:nvSpPr>
        <p:spPr>
          <a:xfrm>
            <a:off x="3548993" y="4333464"/>
            <a:ext cx="1342561" cy="408711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pCPU3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25606-5111-41C8-85F4-70CE3B2D0E7A}"/>
              </a:ext>
            </a:extLst>
          </p:cNvPr>
          <p:cNvSpPr/>
          <p:nvPr/>
        </p:nvSpPr>
        <p:spPr>
          <a:xfrm>
            <a:off x="1150817" y="3129562"/>
            <a:ext cx="708804" cy="3341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235DD1-6724-4C67-B45A-7288CE442F11}"/>
              </a:ext>
            </a:extLst>
          </p:cNvPr>
          <p:cNvSpPr/>
          <p:nvPr/>
        </p:nvSpPr>
        <p:spPr>
          <a:xfrm>
            <a:off x="1910115" y="3120196"/>
            <a:ext cx="708804" cy="3341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502E6F-5CE5-4D55-8B90-BFA31AE05EAD}"/>
              </a:ext>
            </a:extLst>
          </p:cNvPr>
          <p:cNvSpPr/>
          <p:nvPr/>
        </p:nvSpPr>
        <p:spPr>
          <a:xfrm>
            <a:off x="2665672" y="3120196"/>
            <a:ext cx="708804" cy="3341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vCPU4</a:t>
            </a:r>
          </a:p>
        </p:txBody>
      </p:sp>
      <p:sp>
        <p:nvSpPr>
          <p:cNvPr id="28" name="Rounded Rectangle 10">
            <a:extLst>
              <a:ext uri="{FF2B5EF4-FFF2-40B4-BE49-F238E27FC236}">
                <a16:creationId xmlns:a16="http://schemas.microsoft.com/office/drawing/2014/main" id="{86E8456A-503C-4DB4-8254-EABCF031DEE9}"/>
              </a:ext>
            </a:extLst>
          </p:cNvPr>
          <p:cNvSpPr/>
          <p:nvPr/>
        </p:nvSpPr>
        <p:spPr>
          <a:xfrm>
            <a:off x="3575965" y="2053721"/>
            <a:ext cx="3153647" cy="149924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C2C0B9-6A8A-4825-A3F3-628E20C011AF}"/>
              </a:ext>
            </a:extLst>
          </p:cNvPr>
          <p:cNvSpPr/>
          <p:nvPr/>
        </p:nvSpPr>
        <p:spPr>
          <a:xfrm>
            <a:off x="3663679" y="3129562"/>
            <a:ext cx="708804" cy="334146"/>
          </a:xfrm>
          <a:prstGeom prst="rect">
            <a:avLst/>
          </a:prstGeom>
          <a:solidFill>
            <a:schemeClr val="bg2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0D7EAB-3F58-4EEC-9AEB-668D17A1D048}"/>
              </a:ext>
            </a:extLst>
          </p:cNvPr>
          <p:cNvSpPr/>
          <p:nvPr/>
        </p:nvSpPr>
        <p:spPr>
          <a:xfrm>
            <a:off x="4419236" y="3129562"/>
            <a:ext cx="708804" cy="3341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20CA1B1-CB2E-45F2-9C90-0DA07E26CADC}"/>
              </a:ext>
            </a:extLst>
          </p:cNvPr>
          <p:cNvSpPr/>
          <p:nvPr/>
        </p:nvSpPr>
        <p:spPr>
          <a:xfrm>
            <a:off x="5178534" y="3120196"/>
            <a:ext cx="708804" cy="3341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7E2F688-F0B8-4FC3-82ED-DA24D0C0C360}"/>
              </a:ext>
            </a:extLst>
          </p:cNvPr>
          <p:cNvSpPr/>
          <p:nvPr/>
        </p:nvSpPr>
        <p:spPr>
          <a:xfrm>
            <a:off x="5934091" y="3120196"/>
            <a:ext cx="708804" cy="3341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vCPU4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A5016F7-5CC0-49D9-8419-41B25ACF9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59" y="2246687"/>
            <a:ext cx="1296059" cy="8277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8DAFF4-D343-4734-BAB4-234581921F7E}"/>
              </a:ext>
            </a:extLst>
          </p:cNvPr>
          <p:cNvSpPr/>
          <p:nvPr/>
        </p:nvSpPr>
        <p:spPr>
          <a:xfrm>
            <a:off x="3713189" y="1965905"/>
            <a:ext cx="683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VM 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7C08FFE-DA70-4273-B8DF-1854AFFD4E44}"/>
              </a:ext>
            </a:extLst>
          </p:cNvPr>
          <p:cNvSpPr/>
          <p:nvPr/>
        </p:nvSpPr>
        <p:spPr>
          <a:xfrm>
            <a:off x="391409" y="1984381"/>
            <a:ext cx="683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VM 1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DC8AE93-DD53-4085-8FAC-E630E107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82" y="86943"/>
            <a:ext cx="12071119" cy="116588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An understudied problem: I/O inactivity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C5A22A8-4749-49E3-8AE9-64FF5371B9E9}"/>
              </a:ext>
            </a:extLst>
          </p:cNvPr>
          <p:cNvCxnSpPr/>
          <p:nvPr/>
        </p:nvCxnSpPr>
        <p:spPr>
          <a:xfrm>
            <a:off x="8241188" y="1696824"/>
            <a:ext cx="0" cy="3431394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118F31A-0916-4405-BBD2-626FB7C70F09}"/>
              </a:ext>
            </a:extLst>
          </p:cNvPr>
          <p:cNvCxnSpPr/>
          <p:nvPr/>
        </p:nvCxnSpPr>
        <p:spPr>
          <a:xfrm>
            <a:off x="11785703" y="1696824"/>
            <a:ext cx="0" cy="3431394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29A1E47-25B5-4AFF-A33E-A90D0382AE6A}"/>
              </a:ext>
            </a:extLst>
          </p:cNvPr>
          <p:cNvCxnSpPr/>
          <p:nvPr/>
        </p:nvCxnSpPr>
        <p:spPr>
          <a:xfrm>
            <a:off x="8241188" y="2701273"/>
            <a:ext cx="88259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CBA1718-DADA-4861-9205-DF980C2809C2}"/>
              </a:ext>
            </a:extLst>
          </p:cNvPr>
          <p:cNvCxnSpPr/>
          <p:nvPr/>
        </p:nvCxnSpPr>
        <p:spPr>
          <a:xfrm>
            <a:off x="9123783" y="2701273"/>
            <a:ext cx="0" cy="9144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A9635AA-E9DD-4672-AE70-AB8D844F4DDA}"/>
              </a:ext>
            </a:extLst>
          </p:cNvPr>
          <p:cNvCxnSpPr/>
          <p:nvPr/>
        </p:nvCxnSpPr>
        <p:spPr>
          <a:xfrm>
            <a:off x="9123783" y="3615673"/>
            <a:ext cx="88259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C8EC35F-7A39-479C-A2D8-0910F056DAAB}"/>
              </a:ext>
            </a:extLst>
          </p:cNvPr>
          <p:cNvCxnSpPr/>
          <p:nvPr/>
        </p:nvCxnSpPr>
        <p:spPr>
          <a:xfrm>
            <a:off x="10006378" y="2701273"/>
            <a:ext cx="0" cy="9144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69D4D6A-D274-42AE-88DB-463751714646}"/>
              </a:ext>
            </a:extLst>
          </p:cNvPr>
          <p:cNvCxnSpPr/>
          <p:nvPr/>
        </p:nvCxnSpPr>
        <p:spPr>
          <a:xfrm>
            <a:off x="10006378" y="2701273"/>
            <a:ext cx="88259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123BD9D-08CA-4023-BC15-9A6C0F55CB14}"/>
              </a:ext>
            </a:extLst>
          </p:cNvPr>
          <p:cNvCxnSpPr/>
          <p:nvPr/>
        </p:nvCxnSpPr>
        <p:spPr>
          <a:xfrm>
            <a:off x="10888973" y="2701273"/>
            <a:ext cx="0" cy="9144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C2A5C91-69C4-49E4-A641-F6E87C33ADBC}"/>
              </a:ext>
            </a:extLst>
          </p:cNvPr>
          <p:cNvCxnSpPr/>
          <p:nvPr/>
        </p:nvCxnSpPr>
        <p:spPr>
          <a:xfrm>
            <a:off x="10888973" y="3615673"/>
            <a:ext cx="88259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732B4BF3-3917-484B-B66F-EB47F594FE44}"/>
              </a:ext>
            </a:extLst>
          </p:cNvPr>
          <p:cNvSpPr/>
          <p:nvPr/>
        </p:nvSpPr>
        <p:spPr>
          <a:xfrm>
            <a:off x="7341061" y="2711824"/>
            <a:ext cx="9396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VM1</a:t>
            </a:r>
          </a:p>
          <a:p>
            <a:pPr algn="ctr"/>
            <a:r>
              <a:rPr lang="en-US" sz="2000" dirty="0"/>
              <a:t>vCPU1</a:t>
            </a:r>
          </a:p>
          <a:p>
            <a:pPr algn="ctr"/>
            <a:r>
              <a:rPr lang="en-US" sz="2000" dirty="0"/>
              <a:t>activity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E2DAAC3-9378-4C01-82C3-81ABC20C87B9}"/>
              </a:ext>
            </a:extLst>
          </p:cNvPr>
          <p:cNvSpPr/>
          <p:nvPr/>
        </p:nvSpPr>
        <p:spPr>
          <a:xfrm>
            <a:off x="8286872" y="2363560"/>
            <a:ext cx="804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active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CCB9905-1BEF-4BFF-9035-0FC0DE630FC8}"/>
              </a:ext>
            </a:extLst>
          </p:cNvPr>
          <p:cNvSpPr/>
          <p:nvPr/>
        </p:nvSpPr>
        <p:spPr>
          <a:xfrm>
            <a:off x="9057042" y="3698516"/>
            <a:ext cx="9980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inactive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50A8BC3-B778-4795-AFF3-19632B5E3E55}"/>
              </a:ext>
            </a:extLst>
          </p:cNvPr>
          <p:cNvCxnSpPr/>
          <p:nvPr/>
        </p:nvCxnSpPr>
        <p:spPr>
          <a:xfrm>
            <a:off x="8241188" y="1949433"/>
            <a:ext cx="353038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6A2D7703-8C2B-48F7-A2A2-4B5EA5774A31}"/>
              </a:ext>
            </a:extLst>
          </p:cNvPr>
          <p:cNvSpPr/>
          <p:nvPr/>
        </p:nvSpPr>
        <p:spPr>
          <a:xfrm>
            <a:off x="10998524" y="1944307"/>
            <a:ext cx="805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Time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03F9282-6A4B-47FE-8327-40BAC4250C6B}"/>
              </a:ext>
            </a:extLst>
          </p:cNvPr>
          <p:cNvSpPr/>
          <p:nvPr/>
        </p:nvSpPr>
        <p:spPr>
          <a:xfrm>
            <a:off x="8845583" y="1329135"/>
            <a:ext cx="490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A72B57F-E403-4CA2-8235-A4A3C61E6599}"/>
              </a:ext>
            </a:extLst>
          </p:cNvPr>
          <p:cNvSpPr/>
          <p:nvPr/>
        </p:nvSpPr>
        <p:spPr>
          <a:xfrm>
            <a:off x="9801870" y="1333455"/>
            <a:ext cx="49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E614747-DD46-46D7-BB56-BD1A4BB03B1F}"/>
              </a:ext>
            </a:extLst>
          </p:cNvPr>
          <p:cNvSpPr/>
          <p:nvPr/>
        </p:nvSpPr>
        <p:spPr>
          <a:xfrm>
            <a:off x="7999743" y="1329135"/>
            <a:ext cx="490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D5AE086-6CF6-4FB2-89F1-9EEBBBF18494}"/>
              </a:ext>
            </a:extLst>
          </p:cNvPr>
          <p:cNvSpPr/>
          <p:nvPr/>
        </p:nvSpPr>
        <p:spPr>
          <a:xfrm>
            <a:off x="6922036" y="3905864"/>
            <a:ext cx="15084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HDFS I/O</a:t>
            </a:r>
          </a:p>
          <a:p>
            <a:pPr algn="ctr"/>
            <a:r>
              <a:rPr lang="en-US" sz="2000" dirty="0"/>
              <a:t>activity</a:t>
            </a:r>
          </a:p>
          <a:p>
            <a:pPr algn="ctr"/>
            <a:r>
              <a:rPr lang="en-US" sz="2000" dirty="0"/>
              <a:t>on vCPU1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BA953C3-C01F-4E54-BCCD-702BA45B79E9}"/>
              </a:ext>
            </a:extLst>
          </p:cNvPr>
          <p:cNvCxnSpPr/>
          <p:nvPr/>
        </p:nvCxnSpPr>
        <p:spPr>
          <a:xfrm>
            <a:off x="8255598" y="4040783"/>
            <a:ext cx="1749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C20B8B7-E29E-4248-9F98-D1C725AA7E09}"/>
              </a:ext>
            </a:extLst>
          </p:cNvPr>
          <p:cNvCxnSpPr/>
          <p:nvPr/>
        </p:nvCxnSpPr>
        <p:spPr>
          <a:xfrm>
            <a:off x="8430522" y="4040783"/>
            <a:ext cx="0" cy="9363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426BF5C-8143-4798-9B0A-34D791DA951B}"/>
              </a:ext>
            </a:extLst>
          </p:cNvPr>
          <p:cNvCxnSpPr/>
          <p:nvPr/>
        </p:nvCxnSpPr>
        <p:spPr>
          <a:xfrm>
            <a:off x="8427876" y="4978375"/>
            <a:ext cx="1749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5CD7DA8-C118-4962-B987-B2653BBA7942}"/>
              </a:ext>
            </a:extLst>
          </p:cNvPr>
          <p:cNvCxnSpPr/>
          <p:nvPr/>
        </p:nvCxnSpPr>
        <p:spPr>
          <a:xfrm>
            <a:off x="8612739" y="4044098"/>
            <a:ext cx="0" cy="9363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4DE6667-E9D3-4C27-86BC-A9D7B3A243A0}"/>
              </a:ext>
            </a:extLst>
          </p:cNvPr>
          <p:cNvCxnSpPr/>
          <p:nvPr/>
        </p:nvCxnSpPr>
        <p:spPr>
          <a:xfrm>
            <a:off x="8606778" y="4044098"/>
            <a:ext cx="1749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94D5592-A17F-4B1F-A5B2-42B384CB05E0}"/>
              </a:ext>
            </a:extLst>
          </p:cNvPr>
          <p:cNvCxnSpPr/>
          <p:nvPr/>
        </p:nvCxnSpPr>
        <p:spPr>
          <a:xfrm>
            <a:off x="8781702" y="4044098"/>
            <a:ext cx="0" cy="9363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5CF3559-FC20-4EAC-9E64-58F86FAB352F}"/>
              </a:ext>
            </a:extLst>
          </p:cNvPr>
          <p:cNvCxnSpPr/>
          <p:nvPr/>
        </p:nvCxnSpPr>
        <p:spPr>
          <a:xfrm>
            <a:off x="8788995" y="4991629"/>
            <a:ext cx="1749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0DC1337-D307-4624-AE92-E6419FE08BBD}"/>
              </a:ext>
            </a:extLst>
          </p:cNvPr>
          <p:cNvCxnSpPr/>
          <p:nvPr/>
        </p:nvCxnSpPr>
        <p:spPr>
          <a:xfrm>
            <a:off x="8963919" y="4057352"/>
            <a:ext cx="0" cy="9363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B206629-429E-4680-A6E8-DF08B16ABC4C}"/>
              </a:ext>
            </a:extLst>
          </p:cNvPr>
          <p:cNvCxnSpPr/>
          <p:nvPr/>
        </p:nvCxnSpPr>
        <p:spPr>
          <a:xfrm>
            <a:off x="8958207" y="4051991"/>
            <a:ext cx="1749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5FAE5B1-89EE-4CC4-8816-CC3701B6556E}"/>
              </a:ext>
            </a:extLst>
          </p:cNvPr>
          <p:cNvCxnSpPr/>
          <p:nvPr/>
        </p:nvCxnSpPr>
        <p:spPr>
          <a:xfrm>
            <a:off x="9123192" y="4050722"/>
            <a:ext cx="0" cy="9363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0A4060E-2BA3-4404-A1F0-843E39F2985E}"/>
              </a:ext>
            </a:extLst>
          </p:cNvPr>
          <p:cNvCxnSpPr/>
          <p:nvPr/>
        </p:nvCxnSpPr>
        <p:spPr>
          <a:xfrm>
            <a:off x="9123192" y="4997216"/>
            <a:ext cx="8825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9C63DC1-9F4A-49FB-A5DC-70F02524A85F}"/>
              </a:ext>
            </a:extLst>
          </p:cNvPr>
          <p:cNvCxnSpPr/>
          <p:nvPr/>
        </p:nvCxnSpPr>
        <p:spPr>
          <a:xfrm>
            <a:off x="10007530" y="4054037"/>
            <a:ext cx="0" cy="9363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2EF5EF3-68BF-4067-B73A-F94EB62D820D}"/>
              </a:ext>
            </a:extLst>
          </p:cNvPr>
          <p:cNvCxnSpPr/>
          <p:nvPr/>
        </p:nvCxnSpPr>
        <p:spPr>
          <a:xfrm>
            <a:off x="10001569" y="4054037"/>
            <a:ext cx="1749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1F62108-6A14-47FC-AB7B-395C38A7461B}"/>
              </a:ext>
            </a:extLst>
          </p:cNvPr>
          <p:cNvCxnSpPr/>
          <p:nvPr/>
        </p:nvCxnSpPr>
        <p:spPr>
          <a:xfrm>
            <a:off x="10176493" y="4054037"/>
            <a:ext cx="0" cy="9363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C49DC67-C373-449A-993E-3F2A5C5D1C8C}"/>
              </a:ext>
            </a:extLst>
          </p:cNvPr>
          <p:cNvCxnSpPr/>
          <p:nvPr/>
        </p:nvCxnSpPr>
        <p:spPr>
          <a:xfrm>
            <a:off x="10183786" y="5001568"/>
            <a:ext cx="1749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FA67085-CDFE-48FC-910E-9963F2EF9C39}"/>
              </a:ext>
            </a:extLst>
          </p:cNvPr>
          <p:cNvCxnSpPr/>
          <p:nvPr/>
        </p:nvCxnSpPr>
        <p:spPr>
          <a:xfrm>
            <a:off x="10358710" y="4067291"/>
            <a:ext cx="0" cy="9363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4D9DA25-DBD9-40F4-A68B-FE9A9190CE01}"/>
              </a:ext>
            </a:extLst>
          </p:cNvPr>
          <p:cNvCxnSpPr/>
          <p:nvPr/>
        </p:nvCxnSpPr>
        <p:spPr>
          <a:xfrm>
            <a:off x="10352998" y="4061930"/>
            <a:ext cx="1749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913F5CB-3098-4D6F-8AEF-7900AC64F956}"/>
              </a:ext>
            </a:extLst>
          </p:cNvPr>
          <p:cNvCxnSpPr/>
          <p:nvPr/>
        </p:nvCxnSpPr>
        <p:spPr>
          <a:xfrm>
            <a:off x="10517983" y="4060661"/>
            <a:ext cx="0" cy="9363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FFF532A-A700-4993-81E1-78EF4690E47E}"/>
              </a:ext>
            </a:extLst>
          </p:cNvPr>
          <p:cNvCxnSpPr/>
          <p:nvPr/>
        </p:nvCxnSpPr>
        <p:spPr>
          <a:xfrm>
            <a:off x="10526799" y="4988314"/>
            <a:ext cx="1749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2D0D1B2-273C-44A5-9BC6-661BAD0A064E}"/>
              </a:ext>
            </a:extLst>
          </p:cNvPr>
          <p:cNvCxnSpPr/>
          <p:nvPr/>
        </p:nvCxnSpPr>
        <p:spPr>
          <a:xfrm>
            <a:off x="10701723" y="4054037"/>
            <a:ext cx="0" cy="9363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B3759D4-9E0A-468D-A62C-10260A4D8CAD}"/>
              </a:ext>
            </a:extLst>
          </p:cNvPr>
          <p:cNvCxnSpPr/>
          <p:nvPr/>
        </p:nvCxnSpPr>
        <p:spPr>
          <a:xfrm>
            <a:off x="10695762" y="4054037"/>
            <a:ext cx="1749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C711B22-A1F4-4DCD-AA44-4BA3FFFDA847}"/>
              </a:ext>
            </a:extLst>
          </p:cNvPr>
          <p:cNvCxnSpPr/>
          <p:nvPr/>
        </p:nvCxnSpPr>
        <p:spPr>
          <a:xfrm>
            <a:off x="10870686" y="4054037"/>
            <a:ext cx="0" cy="9363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D12BEB7-AA98-4851-9EC2-90493DC02EDF}"/>
              </a:ext>
            </a:extLst>
          </p:cNvPr>
          <p:cNvCxnSpPr/>
          <p:nvPr/>
        </p:nvCxnSpPr>
        <p:spPr>
          <a:xfrm>
            <a:off x="10883505" y="5001568"/>
            <a:ext cx="8825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17463E6-81BD-4FE7-BA6E-378FA5434752}"/>
              </a:ext>
            </a:extLst>
          </p:cNvPr>
          <p:cNvCxnSpPr>
            <a:cxnSpLocks/>
          </p:cNvCxnSpPr>
          <p:nvPr/>
        </p:nvCxnSpPr>
        <p:spPr>
          <a:xfrm flipH="1" flipV="1">
            <a:off x="10884822" y="4197969"/>
            <a:ext cx="459858" cy="10946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C939554C-B0D9-4D10-BDE0-D4EBF5A5FCCF}"/>
              </a:ext>
            </a:extLst>
          </p:cNvPr>
          <p:cNvSpPr/>
          <p:nvPr/>
        </p:nvSpPr>
        <p:spPr>
          <a:xfrm>
            <a:off x="10551319" y="5169261"/>
            <a:ext cx="1607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I/O request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20F6A79-744A-4C20-9786-78DC8B1C0E98}"/>
              </a:ext>
            </a:extLst>
          </p:cNvPr>
          <p:cNvSpPr/>
          <p:nvPr/>
        </p:nvSpPr>
        <p:spPr>
          <a:xfrm>
            <a:off x="8300770" y="3714875"/>
            <a:ext cx="804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active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4E68694-D7EC-4452-85BC-C4970B34AA0A}"/>
              </a:ext>
            </a:extLst>
          </p:cNvPr>
          <p:cNvSpPr/>
          <p:nvPr/>
        </p:nvSpPr>
        <p:spPr>
          <a:xfrm>
            <a:off x="9041555" y="4900802"/>
            <a:ext cx="9980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inactive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3436" y="5613062"/>
            <a:ext cx="936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 I/O requests can be issued on an inactive vCPU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8866968" y="5479806"/>
            <a:ext cx="3234921" cy="1594995"/>
          </a:xfrm>
          <a:prstGeom prst="wedgeEllipseCallout">
            <a:avLst>
              <a:gd name="adj1" fmla="val -29595"/>
              <a:gd name="adj2" fmla="val -76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Underutilization of I/O device</a:t>
            </a:r>
          </a:p>
        </p:txBody>
      </p:sp>
    </p:spTree>
    <p:extLst>
      <p:ext uri="{BB962C8B-B14F-4D97-AF65-F5344CB8AC3E}">
        <p14:creationId xmlns:p14="http://schemas.microsoft.com/office/powerpoint/2010/main" val="283206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2129 L 0.07305 0.02129 " pathEditMode="relative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14 0.03009 L 0.1461 0.02638 L 0.1461 0.02638 " pathEditMode="relative" ptsTypes="AAA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6">
            <a:extLst>
              <a:ext uri="{FF2B5EF4-FFF2-40B4-BE49-F238E27FC236}">
                <a16:creationId xmlns:a16="http://schemas.microsoft.com/office/drawing/2014/main" id="{019A1F83-A51A-4947-896C-CA664E4B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7601" y="6336714"/>
            <a:ext cx="2601839" cy="347524"/>
          </a:xfrm>
        </p:spPr>
        <p:txBody>
          <a:bodyPr/>
          <a:lstStyle/>
          <a:p>
            <a:fld id="{ACF576B5-A459-41C2-82DA-A51836DD6250}" type="slidenum">
              <a:rPr lang="en-US" sz="2400">
                <a:solidFill>
                  <a:schemeClr val="tx1"/>
                </a:solidFill>
              </a:rPr>
              <a:t>6</a:t>
            </a:fld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97A477BA-0755-46DD-B6C3-6026C902B5D9}"/>
              </a:ext>
            </a:extLst>
          </p:cNvPr>
          <p:cNvSpPr/>
          <p:nvPr/>
        </p:nvSpPr>
        <p:spPr>
          <a:xfrm>
            <a:off x="230067" y="1574011"/>
            <a:ext cx="6511518" cy="3314907"/>
          </a:xfrm>
          <a:prstGeom prst="roundRec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9B9BECC-AE69-41E5-9A3A-2D279319367C}"/>
              </a:ext>
            </a:extLst>
          </p:cNvPr>
          <p:cNvSpPr/>
          <p:nvPr/>
        </p:nvSpPr>
        <p:spPr>
          <a:xfrm>
            <a:off x="230067" y="3607125"/>
            <a:ext cx="6511517" cy="6807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VMM</a:t>
            </a:r>
          </a:p>
        </p:txBody>
      </p:sp>
      <p:sp>
        <p:nvSpPr>
          <p:cNvPr id="75" name="Rounded Rectangle 10">
            <a:extLst>
              <a:ext uri="{FF2B5EF4-FFF2-40B4-BE49-F238E27FC236}">
                <a16:creationId xmlns:a16="http://schemas.microsoft.com/office/drawing/2014/main" id="{8B14396E-FB66-47FB-844A-3204C880BC87}"/>
              </a:ext>
            </a:extLst>
          </p:cNvPr>
          <p:cNvSpPr/>
          <p:nvPr/>
        </p:nvSpPr>
        <p:spPr>
          <a:xfrm>
            <a:off x="230067" y="2006562"/>
            <a:ext cx="3256551" cy="149924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67FF591-0198-4689-AA9C-6B7B9CAE0726}"/>
              </a:ext>
            </a:extLst>
          </p:cNvPr>
          <p:cNvSpPr txBox="1"/>
          <p:nvPr/>
        </p:nvSpPr>
        <p:spPr>
          <a:xfrm>
            <a:off x="539602" y="1528677"/>
            <a:ext cx="3228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Physical Machine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F5C690E-863C-4DD5-A5C4-5BE90BD5F838}"/>
              </a:ext>
            </a:extLst>
          </p:cNvPr>
          <p:cNvSpPr/>
          <p:nvPr/>
        </p:nvSpPr>
        <p:spPr>
          <a:xfrm>
            <a:off x="1983800" y="4285849"/>
            <a:ext cx="1342561" cy="408711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pCPU2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EA19DA3-0888-4DDD-88A9-7E4A08762D36}"/>
              </a:ext>
            </a:extLst>
          </p:cNvPr>
          <p:cNvSpPr/>
          <p:nvPr/>
        </p:nvSpPr>
        <p:spPr>
          <a:xfrm>
            <a:off x="415301" y="4289632"/>
            <a:ext cx="1342561" cy="408711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pCPU1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456D6E4-8B4C-438B-8FCF-4760887291D0}"/>
              </a:ext>
            </a:extLst>
          </p:cNvPr>
          <p:cNvSpPr/>
          <p:nvPr/>
        </p:nvSpPr>
        <p:spPr>
          <a:xfrm>
            <a:off x="407232" y="3082403"/>
            <a:ext cx="708804" cy="3341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76BCD2A-DF0A-47D6-A2C3-D0FAF25C49A4}"/>
              </a:ext>
            </a:extLst>
          </p:cNvPr>
          <p:cNvSpPr/>
          <p:nvPr/>
        </p:nvSpPr>
        <p:spPr>
          <a:xfrm>
            <a:off x="5130581" y="4288948"/>
            <a:ext cx="1342561" cy="408711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pCPU4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A40846B-0818-4C9B-8386-F552FB18FD42}"/>
              </a:ext>
            </a:extLst>
          </p:cNvPr>
          <p:cNvSpPr/>
          <p:nvPr/>
        </p:nvSpPr>
        <p:spPr>
          <a:xfrm>
            <a:off x="3560965" y="4286305"/>
            <a:ext cx="1342561" cy="408711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pCPU3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25606-5111-41C8-85F4-70CE3B2D0E7A}"/>
              </a:ext>
            </a:extLst>
          </p:cNvPr>
          <p:cNvSpPr/>
          <p:nvPr/>
        </p:nvSpPr>
        <p:spPr>
          <a:xfrm>
            <a:off x="1162789" y="3082403"/>
            <a:ext cx="708804" cy="3341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235DD1-6724-4C67-B45A-7288CE442F11}"/>
              </a:ext>
            </a:extLst>
          </p:cNvPr>
          <p:cNvSpPr/>
          <p:nvPr/>
        </p:nvSpPr>
        <p:spPr>
          <a:xfrm>
            <a:off x="1922087" y="3073037"/>
            <a:ext cx="708804" cy="3341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502E6F-5CE5-4D55-8B90-BFA31AE05EAD}"/>
              </a:ext>
            </a:extLst>
          </p:cNvPr>
          <p:cNvSpPr/>
          <p:nvPr/>
        </p:nvSpPr>
        <p:spPr>
          <a:xfrm>
            <a:off x="2677644" y="3073037"/>
            <a:ext cx="708804" cy="3341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vCPU4</a:t>
            </a:r>
          </a:p>
        </p:txBody>
      </p:sp>
      <p:sp>
        <p:nvSpPr>
          <p:cNvPr id="28" name="Rounded Rectangle 10">
            <a:extLst>
              <a:ext uri="{FF2B5EF4-FFF2-40B4-BE49-F238E27FC236}">
                <a16:creationId xmlns:a16="http://schemas.microsoft.com/office/drawing/2014/main" id="{86E8456A-503C-4DB4-8254-EABCF031DEE9}"/>
              </a:ext>
            </a:extLst>
          </p:cNvPr>
          <p:cNvSpPr/>
          <p:nvPr/>
        </p:nvSpPr>
        <p:spPr>
          <a:xfrm>
            <a:off x="3587937" y="2006562"/>
            <a:ext cx="3153647" cy="149924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C2C0B9-6A8A-4825-A3F3-628E20C011AF}"/>
              </a:ext>
            </a:extLst>
          </p:cNvPr>
          <p:cNvSpPr/>
          <p:nvPr/>
        </p:nvSpPr>
        <p:spPr>
          <a:xfrm>
            <a:off x="3675651" y="3082403"/>
            <a:ext cx="708804" cy="3341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0D7EAB-3F58-4EEC-9AEB-668D17A1D048}"/>
              </a:ext>
            </a:extLst>
          </p:cNvPr>
          <p:cNvSpPr/>
          <p:nvPr/>
        </p:nvSpPr>
        <p:spPr>
          <a:xfrm>
            <a:off x="4431208" y="3082403"/>
            <a:ext cx="708804" cy="3341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20CA1B1-CB2E-45F2-9C90-0DA07E26CADC}"/>
              </a:ext>
            </a:extLst>
          </p:cNvPr>
          <p:cNvSpPr/>
          <p:nvPr/>
        </p:nvSpPr>
        <p:spPr>
          <a:xfrm>
            <a:off x="5190506" y="3073037"/>
            <a:ext cx="708804" cy="3341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7E2F688-F0B8-4FC3-82ED-DA24D0C0C360}"/>
              </a:ext>
            </a:extLst>
          </p:cNvPr>
          <p:cNvSpPr/>
          <p:nvPr/>
        </p:nvSpPr>
        <p:spPr>
          <a:xfrm>
            <a:off x="5946063" y="3073037"/>
            <a:ext cx="708804" cy="3341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vCPU4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A5016F7-5CC0-49D9-8419-41B25ACF9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9" y="2192695"/>
            <a:ext cx="1296059" cy="8277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8DAFF4-D343-4734-BAB4-234581921F7E}"/>
              </a:ext>
            </a:extLst>
          </p:cNvPr>
          <p:cNvSpPr/>
          <p:nvPr/>
        </p:nvSpPr>
        <p:spPr>
          <a:xfrm>
            <a:off x="3725161" y="1918746"/>
            <a:ext cx="683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VM 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7C08FFE-DA70-4273-B8DF-1854AFFD4E44}"/>
              </a:ext>
            </a:extLst>
          </p:cNvPr>
          <p:cNvSpPr/>
          <p:nvPr/>
        </p:nvSpPr>
        <p:spPr>
          <a:xfrm>
            <a:off x="403381" y="1937222"/>
            <a:ext cx="683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VM 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9D9C65-5BB8-4A52-B05B-D88353038D25}"/>
              </a:ext>
            </a:extLst>
          </p:cNvPr>
          <p:cNvSpPr txBox="1"/>
          <p:nvPr/>
        </p:nvSpPr>
        <p:spPr>
          <a:xfrm>
            <a:off x="0" y="5346060"/>
            <a:ext cx="12160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VM1 can only use 50% of I/O bandwidth even when VM2 does not use I/O device.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I/O throughput of HDFS in VM1 is only 55% of that on bare-metal.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DC8AE93-DD53-4085-8FAC-E630E107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82" y="86943"/>
            <a:ext cx="12071119" cy="116588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I/O inactivity causes low I/O performance in VMs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22" y="1774086"/>
            <a:ext cx="4920158" cy="28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97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8E5C6AF2-210A-4EF2-89A3-E5F44848F8F6}"/>
              </a:ext>
            </a:extLst>
          </p:cNvPr>
          <p:cNvSpPr txBox="1"/>
          <p:nvPr/>
        </p:nvSpPr>
        <p:spPr>
          <a:xfrm>
            <a:off x="782416" y="5115706"/>
            <a:ext cx="11357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Two I/O-intensive applications (HDFS and MongoDB) show similar I/O throughput on bare-metal</a:t>
            </a:r>
          </a:p>
        </p:txBody>
      </p:sp>
      <p:sp>
        <p:nvSpPr>
          <p:cNvPr id="30" name="Slide Number Placeholder 6">
            <a:extLst>
              <a:ext uri="{FF2B5EF4-FFF2-40B4-BE49-F238E27FC236}">
                <a16:creationId xmlns:a16="http://schemas.microsoft.com/office/drawing/2014/main" id="{019A1F83-A51A-4947-896C-CA664E4B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7601" y="6336714"/>
            <a:ext cx="2601839" cy="347524"/>
          </a:xfrm>
        </p:spPr>
        <p:txBody>
          <a:bodyPr/>
          <a:lstStyle/>
          <a:p>
            <a:fld id="{ACF576B5-A459-41C2-82DA-A51836DD6250}" type="slidenum">
              <a:rPr lang="en-US" sz="2400">
                <a:solidFill>
                  <a:schemeClr val="tx1"/>
                </a:solidFill>
              </a:rPr>
              <a:t>7</a:t>
            </a:fld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BE7BCFA-2406-4292-A3FD-C3E5A9F57119}"/>
              </a:ext>
            </a:extLst>
          </p:cNvPr>
          <p:cNvSpPr txBox="1">
            <a:spLocks/>
          </p:cNvSpPr>
          <p:nvPr/>
        </p:nvSpPr>
        <p:spPr>
          <a:xfrm>
            <a:off x="-185196" y="5918"/>
            <a:ext cx="12558533" cy="1165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dirty="0"/>
              <a:t>I/O scheduler cannot effectively enforce fairness between VMs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C5C45AF-6821-4A92-A3EC-8E8598F8AE84}"/>
              </a:ext>
            </a:extLst>
          </p:cNvPr>
          <p:cNvSpPr/>
          <p:nvPr/>
        </p:nvSpPr>
        <p:spPr>
          <a:xfrm>
            <a:off x="218095" y="1216057"/>
            <a:ext cx="6511518" cy="3314907"/>
          </a:xfrm>
          <a:prstGeom prst="roundRec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8C03ED-64F7-47E0-A36D-7BA07B3A25D6}"/>
              </a:ext>
            </a:extLst>
          </p:cNvPr>
          <p:cNvSpPr/>
          <p:nvPr/>
        </p:nvSpPr>
        <p:spPr>
          <a:xfrm>
            <a:off x="218095" y="3249171"/>
            <a:ext cx="6511517" cy="6807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Operating System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465349-2B31-4376-ABE5-74BF1F9B7C82}"/>
              </a:ext>
            </a:extLst>
          </p:cNvPr>
          <p:cNvSpPr txBox="1"/>
          <p:nvPr/>
        </p:nvSpPr>
        <p:spPr>
          <a:xfrm>
            <a:off x="527630" y="1170723"/>
            <a:ext cx="3228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Physical Machine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2C16A2-5CBD-4195-B721-B620E3E053FF}"/>
              </a:ext>
            </a:extLst>
          </p:cNvPr>
          <p:cNvSpPr/>
          <p:nvPr/>
        </p:nvSpPr>
        <p:spPr>
          <a:xfrm>
            <a:off x="1971828" y="3927895"/>
            <a:ext cx="1342561" cy="408711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pCPU2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4056E3-818C-414F-88C5-EFC32C0E2738}"/>
              </a:ext>
            </a:extLst>
          </p:cNvPr>
          <p:cNvSpPr/>
          <p:nvPr/>
        </p:nvSpPr>
        <p:spPr>
          <a:xfrm>
            <a:off x="403329" y="3931678"/>
            <a:ext cx="1342561" cy="408711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pCPU1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6B0206-4913-4D6F-8DDC-299A9E58C2D6}"/>
              </a:ext>
            </a:extLst>
          </p:cNvPr>
          <p:cNvSpPr/>
          <p:nvPr/>
        </p:nvSpPr>
        <p:spPr>
          <a:xfrm>
            <a:off x="5118609" y="3930994"/>
            <a:ext cx="1342561" cy="408711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pCPU4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FCE7DBE-AE9E-44CB-AE49-49AF31FB4FF2}"/>
              </a:ext>
            </a:extLst>
          </p:cNvPr>
          <p:cNvSpPr/>
          <p:nvPr/>
        </p:nvSpPr>
        <p:spPr>
          <a:xfrm>
            <a:off x="3548993" y="3928351"/>
            <a:ext cx="1342561" cy="408711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pCPU3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37308CD-3C85-4076-B953-DB4D523EE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38" y="2220853"/>
            <a:ext cx="1296059" cy="82777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FDE231F-3898-4C06-8B6F-EEB7440971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594" y="2143458"/>
            <a:ext cx="1467821" cy="85211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6567AA8-469F-44AB-B7CE-992BB4AFE0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406" y="2186889"/>
            <a:ext cx="895703" cy="8957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348F92-1F8C-4E29-A511-AA4A5DACB1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116" y="1502230"/>
            <a:ext cx="5253477" cy="302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2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6">
            <a:extLst>
              <a:ext uri="{FF2B5EF4-FFF2-40B4-BE49-F238E27FC236}">
                <a16:creationId xmlns:a16="http://schemas.microsoft.com/office/drawing/2014/main" id="{019A1F83-A51A-4947-896C-CA664E4B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7601" y="6336714"/>
            <a:ext cx="2601839" cy="347524"/>
          </a:xfrm>
        </p:spPr>
        <p:txBody>
          <a:bodyPr/>
          <a:lstStyle/>
          <a:p>
            <a:fld id="{ACF576B5-A459-41C2-82DA-A51836DD6250}" type="slidenum">
              <a:rPr lang="en-US" sz="2400">
                <a:solidFill>
                  <a:schemeClr val="tx1"/>
                </a:solidFill>
              </a:rPr>
              <a:t>8</a:t>
            </a:fld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97A477BA-0755-46DD-B6C3-6026C902B5D9}"/>
              </a:ext>
            </a:extLst>
          </p:cNvPr>
          <p:cNvSpPr/>
          <p:nvPr/>
        </p:nvSpPr>
        <p:spPr>
          <a:xfrm>
            <a:off x="218095" y="1216057"/>
            <a:ext cx="6511518" cy="3314907"/>
          </a:xfrm>
          <a:prstGeom prst="roundRec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9B9BECC-AE69-41E5-9A3A-2D279319367C}"/>
              </a:ext>
            </a:extLst>
          </p:cNvPr>
          <p:cNvSpPr/>
          <p:nvPr/>
        </p:nvSpPr>
        <p:spPr>
          <a:xfrm>
            <a:off x="218095" y="3235669"/>
            <a:ext cx="6511517" cy="6807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VMM</a:t>
            </a:r>
          </a:p>
        </p:txBody>
      </p:sp>
      <p:sp>
        <p:nvSpPr>
          <p:cNvPr id="75" name="Rounded Rectangle 10">
            <a:extLst>
              <a:ext uri="{FF2B5EF4-FFF2-40B4-BE49-F238E27FC236}">
                <a16:creationId xmlns:a16="http://schemas.microsoft.com/office/drawing/2014/main" id="{8B14396E-FB66-47FB-844A-3204C880BC87}"/>
              </a:ext>
            </a:extLst>
          </p:cNvPr>
          <p:cNvSpPr/>
          <p:nvPr/>
        </p:nvSpPr>
        <p:spPr>
          <a:xfrm>
            <a:off x="218095" y="1648608"/>
            <a:ext cx="3256551" cy="149924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67FF591-0198-4689-AA9C-6B7B9CAE0726}"/>
              </a:ext>
            </a:extLst>
          </p:cNvPr>
          <p:cNvSpPr txBox="1"/>
          <p:nvPr/>
        </p:nvSpPr>
        <p:spPr>
          <a:xfrm>
            <a:off x="527630" y="1170723"/>
            <a:ext cx="3228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Physical Machine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F5C690E-863C-4DD5-A5C4-5BE90BD5F838}"/>
              </a:ext>
            </a:extLst>
          </p:cNvPr>
          <p:cNvSpPr/>
          <p:nvPr/>
        </p:nvSpPr>
        <p:spPr>
          <a:xfrm>
            <a:off x="1971828" y="3927895"/>
            <a:ext cx="1342561" cy="408711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pCPU2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EA19DA3-0888-4DDD-88A9-7E4A08762D36}"/>
              </a:ext>
            </a:extLst>
          </p:cNvPr>
          <p:cNvSpPr/>
          <p:nvPr/>
        </p:nvSpPr>
        <p:spPr>
          <a:xfrm>
            <a:off x="403329" y="3931678"/>
            <a:ext cx="1342561" cy="408711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pCPU1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456D6E4-8B4C-438B-8FCF-4760887291D0}"/>
              </a:ext>
            </a:extLst>
          </p:cNvPr>
          <p:cNvSpPr/>
          <p:nvPr/>
        </p:nvSpPr>
        <p:spPr>
          <a:xfrm>
            <a:off x="395260" y="2724449"/>
            <a:ext cx="708804" cy="3341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76BCD2A-DF0A-47D6-A2C3-D0FAF25C49A4}"/>
              </a:ext>
            </a:extLst>
          </p:cNvPr>
          <p:cNvSpPr/>
          <p:nvPr/>
        </p:nvSpPr>
        <p:spPr>
          <a:xfrm>
            <a:off x="5118609" y="3930994"/>
            <a:ext cx="1342561" cy="408711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pCPU4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A40846B-0818-4C9B-8386-F552FB18FD42}"/>
              </a:ext>
            </a:extLst>
          </p:cNvPr>
          <p:cNvSpPr/>
          <p:nvPr/>
        </p:nvSpPr>
        <p:spPr>
          <a:xfrm>
            <a:off x="3548993" y="3928351"/>
            <a:ext cx="1342561" cy="408711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pCPU3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25606-5111-41C8-85F4-70CE3B2D0E7A}"/>
              </a:ext>
            </a:extLst>
          </p:cNvPr>
          <p:cNvSpPr/>
          <p:nvPr/>
        </p:nvSpPr>
        <p:spPr>
          <a:xfrm>
            <a:off x="1150817" y="2724449"/>
            <a:ext cx="708804" cy="3341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235DD1-6724-4C67-B45A-7288CE442F11}"/>
              </a:ext>
            </a:extLst>
          </p:cNvPr>
          <p:cNvSpPr/>
          <p:nvPr/>
        </p:nvSpPr>
        <p:spPr>
          <a:xfrm>
            <a:off x="1910115" y="2715083"/>
            <a:ext cx="708804" cy="3341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502E6F-5CE5-4D55-8B90-BFA31AE05EAD}"/>
              </a:ext>
            </a:extLst>
          </p:cNvPr>
          <p:cNvSpPr/>
          <p:nvPr/>
        </p:nvSpPr>
        <p:spPr>
          <a:xfrm>
            <a:off x="2665672" y="2715083"/>
            <a:ext cx="708804" cy="3341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vCPU4</a:t>
            </a:r>
          </a:p>
        </p:txBody>
      </p:sp>
      <p:sp>
        <p:nvSpPr>
          <p:cNvPr id="28" name="Rounded Rectangle 10">
            <a:extLst>
              <a:ext uri="{FF2B5EF4-FFF2-40B4-BE49-F238E27FC236}">
                <a16:creationId xmlns:a16="http://schemas.microsoft.com/office/drawing/2014/main" id="{86E8456A-503C-4DB4-8254-EABCF031DEE9}"/>
              </a:ext>
            </a:extLst>
          </p:cNvPr>
          <p:cNvSpPr/>
          <p:nvPr/>
        </p:nvSpPr>
        <p:spPr>
          <a:xfrm>
            <a:off x="3575965" y="1648608"/>
            <a:ext cx="3153647" cy="149924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C2C0B9-6A8A-4825-A3F3-628E20C011AF}"/>
              </a:ext>
            </a:extLst>
          </p:cNvPr>
          <p:cNvSpPr/>
          <p:nvPr/>
        </p:nvSpPr>
        <p:spPr>
          <a:xfrm>
            <a:off x="3663679" y="2724449"/>
            <a:ext cx="708804" cy="3341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0D7EAB-3F58-4EEC-9AEB-668D17A1D048}"/>
              </a:ext>
            </a:extLst>
          </p:cNvPr>
          <p:cNvSpPr/>
          <p:nvPr/>
        </p:nvSpPr>
        <p:spPr>
          <a:xfrm>
            <a:off x="4419236" y="2724449"/>
            <a:ext cx="708804" cy="3341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20CA1B1-CB2E-45F2-9C90-0DA07E26CADC}"/>
              </a:ext>
            </a:extLst>
          </p:cNvPr>
          <p:cNvSpPr/>
          <p:nvPr/>
        </p:nvSpPr>
        <p:spPr>
          <a:xfrm>
            <a:off x="5178534" y="2715083"/>
            <a:ext cx="708804" cy="3341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7E2F688-F0B8-4FC3-82ED-DA24D0C0C360}"/>
              </a:ext>
            </a:extLst>
          </p:cNvPr>
          <p:cNvSpPr/>
          <p:nvPr/>
        </p:nvSpPr>
        <p:spPr>
          <a:xfrm>
            <a:off x="5934091" y="2715083"/>
            <a:ext cx="708804" cy="3341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vCPU4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C5E0329-2E19-45D7-8591-5FC2EE1C7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29" y="1841437"/>
            <a:ext cx="1467821" cy="8521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A5016F7-5CC0-49D9-8419-41B25ACF9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469" y="1838802"/>
            <a:ext cx="1296059" cy="82777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C9E1DAD-1FA5-419C-BEF1-7EA6C040AC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62" y="1807018"/>
            <a:ext cx="895703" cy="8957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8DAFF4-D343-4734-BAB4-234581921F7E}"/>
              </a:ext>
            </a:extLst>
          </p:cNvPr>
          <p:cNvSpPr/>
          <p:nvPr/>
        </p:nvSpPr>
        <p:spPr>
          <a:xfrm>
            <a:off x="3713189" y="1560792"/>
            <a:ext cx="683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VM 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7C08FFE-DA70-4273-B8DF-1854AFFD4E44}"/>
              </a:ext>
            </a:extLst>
          </p:cNvPr>
          <p:cNvSpPr/>
          <p:nvPr/>
        </p:nvSpPr>
        <p:spPr>
          <a:xfrm>
            <a:off x="391409" y="1579268"/>
            <a:ext cx="683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VM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188C14D-D15E-4109-8915-25FE28258FD7}"/>
              </a:ext>
            </a:extLst>
          </p:cNvPr>
          <p:cNvSpPr txBox="1"/>
          <p:nvPr/>
        </p:nvSpPr>
        <p:spPr>
          <a:xfrm>
            <a:off x="194920" y="4945813"/>
            <a:ext cx="117982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VM1 and VM2 are assigned with the same I/O priority, but MongoDB (VM2) achieves much higher I/O throughput.</a:t>
            </a:r>
          </a:p>
          <a:p>
            <a:pPr marL="914400" indent="-450850">
              <a:buFont typeface="Arial" panose="020B0604020202020204" pitchFamily="34" charset="0"/>
              <a:buChar char="•"/>
            </a:pPr>
            <a:r>
              <a:rPr lang="en-US" sz="2800" dirty="0"/>
              <a:t>vCPUs running I/O tasks in MongoDB in VM2 have more time slice to run.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vCPUs running HDFS in VM1 have less time slice to run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583EAC-37BA-4609-9975-4DDE5BA8A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554" y="1435938"/>
            <a:ext cx="5253075" cy="3116970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EBE7BCFA-2406-4292-A3FD-C3E5A9F57119}"/>
              </a:ext>
            </a:extLst>
          </p:cNvPr>
          <p:cNvSpPr txBox="1">
            <a:spLocks/>
          </p:cNvSpPr>
          <p:nvPr/>
        </p:nvSpPr>
        <p:spPr>
          <a:xfrm>
            <a:off x="-185196" y="-17232"/>
            <a:ext cx="12558533" cy="116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dirty="0"/>
              <a:t>I/O scheduler cannot effectively enforce fairness between VMs</a:t>
            </a:r>
          </a:p>
        </p:txBody>
      </p:sp>
      <p:sp>
        <p:nvSpPr>
          <p:cNvPr id="4" name="Rectangle 3"/>
          <p:cNvSpPr/>
          <p:nvPr/>
        </p:nvSpPr>
        <p:spPr>
          <a:xfrm>
            <a:off x="9692586" y="2064033"/>
            <a:ext cx="2071868" cy="2685327"/>
          </a:xfrm>
          <a:prstGeom prst="rect">
            <a:avLst/>
          </a:prstGeo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4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3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41" grpId="0" animBg="1"/>
      <p:bldP spid="3" grpId="0"/>
      <p:bldP spid="36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35916" y="1719253"/>
            <a:ext cx="2856084" cy="11523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DE68161A-D802-40E6-BDC6-88EAC8B1677B}"/>
              </a:ext>
            </a:extLst>
          </p:cNvPr>
          <p:cNvSpPr txBox="1">
            <a:spLocks/>
          </p:cNvSpPr>
          <p:nvPr/>
        </p:nvSpPr>
        <p:spPr>
          <a:xfrm>
            <a:off x="8888002" y="63048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F576B5-A459-41C2-82DA-A51836DD6250}" type="slidenum">
              <a:rPr lang="en-US" sz="2400" smtClean="0">
                <a:solidFill>
                  <a:schemeClr val="tx1"/>
                </a:solidFill>
              </a:rPr>
              <a:pPr/>
              <a:t>9</a:t>
            </a:fld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762673-A5E2-46F0-A868-60453A1392DB}"/>
              </a:ext>
            </a:extLst>
          </p:cNvPr>
          <p:cNvSpPr/>
          <p:nvPr/>
        </p:nvSpPr>
        <p:spPr>
          <a:xfrm>
            <a:off x="9275548" y="1712394"/>
            <a:ext cx="311396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66FF"/>
                </a:solidFill>
              </a:rPr>
              <a:t>Blue</a:t>
            </a:r>
            <a:r>
              <a:rPr lang="zh-CN" altLang="en-US" sz="2400" dirty="0">
                <a:solidFill>
                  <a:srgbClr val="3366FF"/>
                </a:solidFill>
              </a:rPr>
              <a:t> </a:t>
            </a:r>
            <a:r>
              <a:rPr lang="en-US" sz="2400" dirty="0">
                <a:solidFill>
                  <a:srgbClr val="3366FF"/>
                </a:solidFill>
              </a:rPr>
              <a:t>line</a:t>
            </a:r>
            <a:r>
              <a:rPr lang="en-US" sz="2400" dirty="0"/>
              <a:t>: vCPU activity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Black line: I/O activity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72B8142-6ECC-4396-8CA5-56C1CB128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7933" y="79939"/>
            <a:ext cx="12320336" cy="1392553"/>
          </a:xfrm>
        </p:spPr>
        <p:txBody>
          <a:bodyPr>
            <a:normAutofit/>
          </a:bodyPr>
          <a:lstStyle/>
          <a:p>
            <a:r>
              <a:rPr lang="en-US" dirty="0"/>
              <a:t>Key: </a:t>
            </a:r>
            <a:r>
              <a:rPr lang="en-US" dirty="0" err="1"/>
              <a:t>decouping</a:t>
            </a:r>
            <a:r>
              <a:rPr lang="en-US" dirty="0"/>
              <a:t> I/O activities from </a:t>
            </a:r>
            <a:r>
              <a:rPr lang="en-US" dirty="0" err="1"/>
              <a:t>vCPU</a:t>
            </a:r>
            <a:r>
              <a:rPr lang="en-US" dirty="0"/>
              <a:t> scheduling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DF60DB-00F1-4F8C-8487-408BFD07878A}"/>
              </a:ext>
            </a:extLst>
          </p:cNvPr>
          <p:cNvCxnSpPr>
            <a:cxnSpLocks/>
          </p:cNvCxnSpPr>
          <p:nvPr/>
        </p:nvCxnSpPr>
        <p:spPr>
          <a:xfrm flipH="1">
            <a:off x="2007158" y="1389625"/>
            <a:ext cx="42602" cy="5446647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F021B80-37EB-4C4A-8038-C63ED43D6C13}"/>
              </a:ext>
            </a:extLst>
          </p:cNvPr>
          <p:cNvCxnSpPr>
            <a:cxnSpLocks/>
          </p:cNvCxnSpPr>
          <p:nvPr/>
        </p:nvCxnSpPr>
        <p:spPr>
          <a:xfrm>
            <a:off x="9256644" y="1389625"/>
            <a:ext cx="0" cy="5446647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E328AEF-15EE-48BD-A840-0582F574FE4A}"/>
              </a:ext>
            </a:extLst>
          </p:cNvPr>
          <p:cNvCxnSpPr>
            <a:cxnSpLocks/>
          </p:cNvCxnSpPr>
          <p:nvPr/>
        </p:nvCxnSpPr>
        <p:spPr>
          <a:xfrm>
            <a:off x="2043477" y="1630924"/>
            <a:ext cx="1765190" cy="0"/>
          </a:xfrm>
          <a:prstGeom prst="line">
            <a:avLst/>
          </a:prstGeom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D247255-16CD-474D-811A-2E58D51CB1C5}"/>
              </a:ext>
            </a:extLst>
          </p:cNvPr>
          <p:cNvCxnSpPr/>
          <p:nvPr/>
        </p:nvCxnSpPr>
        <p:spPr>
          <a:xfrm>
            <a:off x="3808667" y="1630924"/>
            <a:ext cx="0" cy="914400"/>
          </a:xfrm>
          <a:prstGeom prst="line">
            <a:avLst/>
          </a:prstGeom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16DDB9-2E0B-45D8-B06D-9247C8368E77}"/>
              </a:ext>
            </a:extLst>
          </p:cNvPr>
          <p:cNvCxnSpPr>
            <a:cxnSpLocks/>
          </p:cNvCxnSpPr>
          <p:nvPr/>
        </p:nvCxnSpPr>
        <p:spPr>
          <a:xfrm>
            <a:off x="3789763" y="2543391"/>
            <a:ext cx="1828962" cy="1933"/>
          </a:xfrm>
          <a:prstGeom prst="line">
            <a:avLst/>
          </a:prstGeom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23E335-4EA4-49DF-B637-C3BF87B1CBB4}"/>
              </a:ext>
            </a:extLst>
          </p:cNvPr>
          <p:cNvCxnSpPr/>
          <p:nvPr/>
        </p:nvCxnSpPr>
        <p:spPr>
          <a:xfrm>
            <a:off x="5618725" y="1630924"/>
            <a:ext cx="0" cy="914400"/>
          </a:xfrm>
          <a:prstGeom prst="line">
            <a:avLst/>
          </a:prstGeom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B4A42C3D-CEE0-479B-B4B5-E57CE818C229}"/>
              </a:ext>
            </a:extLst>
          </p:cNvPr>
          <p:cNvSpPr/>
          <p:nvPr/>
        </p:nvSpPr>
        <p:spPr>
          <a:xfrm>
            <a:off x="611547" y="1888069"/>
            <a:ext cx="1431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Vanilla KVM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E808A07-04D8-4608-86BB-26D49C1361CB}"/>
              </a:ext>
            </a:extLst>
          </p:cNvPr>
          <p:cNvSpPr/>
          <p:nvPr/>
        </p:nvSpPr>
        <p:spPr>
          <a:xfrm>
            <a:off x="2371536" y="1233585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active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3A1426-D28F-4FEF-AFD2-C4CA53464A10}"/>
              </a:ext>
            </a:extLst>
          </p:cNvPr>
          <p:cNvSpPr/>
          <p:nvPr/>
        </p:nvSpPr>
        <p:spPr>
          <a:xfrm>
            <a:off x="4133208" y="2126237"/>
            <a:ext cx="1021609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b="1" dirty="0"/>
              <a:t>inactive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EAFF1C7-335B-4BE7-9423-2F700DBF683E}"/>
              </a:ext>
            </a:extLst>
          </p:cNvPr>
          <p:cNvSpPr/>
          <p:nvPr/>
        </p:nvSpPr>
        <p:spPr>
          <a:xfrm>
            <a:off x="612704" y="5369551"/>
            <a:ext cx="1508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I/O activity bare-metal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883A901-5480-4029-9E63-58C95EA7181A}"/>
              </a:ext>
            </a:extLst>
          </p:cNvPr>
          <p:cNvCxnSpPr>
            <a:cxnSpLocks/>
          </p:cNvCxnSpPr>
          <p:nvPr/>
        </p:nvCxnSpPr>
        <p:spPr>
          <a:xfrm flipH="1">
            <a:off x="7056373" y="1350892"/>
            <a:ext cx="1407012" cy="537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B571C104-4E43-4BF1-ABB5-63C9695F0158}"/>
              </a:ext>
            </a:extLst>
          </p:cNvPr>
          <p:cNvSpPr/>
          <p:nvPr/>
        </p:nvSpPr>
        <p:spPr>
          <a:xfrm>
            <a:off x="7918917" y="1051120"/>
            <a:ext cx="14572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I/O request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BBBB1A4-E8B2-4E1D-9BD3-5D3807146380}"/>
              </a:ext>
            </a:extLst>
          </p:cNvPr>
          <p:cNvCxnSpPr>
            <a:cxnSpLocks/>
          </p:cNvCxnSpPr>
          <p:nvPr/>
        </p:nvCxnSpPr>
        <p:spPr>
          <a:xfrm>
            <a:off x="5605985" y="1613184"/>
            <a:ext cx="1765190" cy="0"/>
          </a:xfrm>
          <a:prstGeom prst="line">
            <a:avLst/>
          </a:prstGeom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EA0A5B6-00EB-41E0-920E-36895E0BA926}"/>
              </a:ext>
            </a:extLst>
          </p:cNvPr>
          <p:cNvCxnSpPr/>
          <p:nvPr/>
        </p:nvCxnSpPr>
        <p:spPr>
          <a:xfrm>
            <a:off x="7371175" y="1613184"/>
            <a:ext cx="0" cy="914400"/>
          </a:xfrm>
          <a:prstGeom prst="line">
            <a:avLst/>
          </a:prstGeom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9E4C3AE-47FC-4604-960F-3040C9C6A9A1}"/>
              </a:ext>
            </a:extLst>
          </p:cNvPr>
          <p:cNvCxnSpPr>
            <a:cxnSpLocks/>
          </p:cNvCxnSpPr>
          <p:nvPr/>
        </p:nvCxnSpPr>
        <p:spPr>
          <a:xfrm flipV="1">
            <a:off x="7352271" y="2525651"/>
            <a:ext cx="1904373" cy="1"/>
          </a:xfrm>
          <a:prstGeom prst="line">
            <a:avLst/>
          </a:prstGeom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70AE60A-B5A2-4F04-A496-D547D74973C2}"/>
              </a:ext>
            </a:extLst>
          </p:cNvPr>
          <p:cNvCxnSpPr/>
          <p:nvPr/>
        </p:nvCxnSpPr>
        <p:spPr>
          <a:xfrm>
            <a:off x="2051858" y="2828515"/>
            <a:ext cx="882595" cy="0"/>
          </a:xfrm>
          <a:prstGeom prst="line">
            <a:avLst/>
          </a:prstGeom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8B1B538-B186-4A28-89F8-6634A46589C3}"/>
              </a:ext>
            </a:extLst>
          </p:cNvPr>
          <p:cNvCxnSpPr/>
          <p:nvPr/>
        </p:nvCxnSpPr>
        <p:spPr>
          <a:xfrm>
            <a:off x="2934453" y="2828515"/>
            <a:ext cx="0" cy="914400"/>
          </a:xfrm>
          <a:prstGeom prst="line">
            <a:avLst/>
          </a:prstGeom>
          <a:ln w="28575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9E06808-86CF-4481-995A-A8FA95D314B7}"/>
              </a:ext>
            </a:extLst>
          </p:cNvPr>
          <p:cNvCxnSpPr/>
          <p:nvPr/>
        </p:nvCxnSpPr>
        <p:spPr>
          <a:xfrm>
            <a:off x="2934453" y="3742915"/>
            <a:ext cx="882595" cy="0"/>
          </a:xfrm>
          <a:prstGeom prst="line">
            <a:avLst/>
          </a:prstGeom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629AC74-69A7-4F26-97B6-E7DE9DC92E28}"/>
              </a:ext>
            </a:extLst>
          </p:cNvPr>
          <p:cNvCxnSpPr/>
          <p:nvPr/>
        </p:nvCxnSpPr>
        <p:spPr>
          <a:xfrm>
            <a:off x="3817048" y="2828515"/>
            <a:ext cx="0" cy="914400"/>
          </a:xfrm>
          <a:prstGeom prst="line">
            <a:avLst/>
          </a:prstGeom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B4CF90E-FCDF-4646-B4FB-BBC0642AC6DE}"/>
              </a:ext>
            </a:extLst>
          </p:cNvPr>
          <p:cNvCxnSpPr/>
          <p:nvPr/>
        </p:nvCxnSpPr>
        <p:spPr>
          <a:xfrm>
            <a:off x="3817048" y="2828515"/>
            <a:ext cx="882595" cy="0"/>
          </a:xfrm>
          <a:prstGeom prst="line">
            <a:avLst/>
          </a:prstGeom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28C6B44-6AAD-4E19-9D96-3323C0603F5C}"/>
              </a:ext>
            </a:extLst>
          </p:cNvPr>
          <p:cNvCxnSpPr/>
          <p:nvPr/>
        </p:nvCxnSpPr>
        <p:spPr>
          <a:xfrm>
            <a:off x="4699643" y="2828515"/>
            <a:ext cx="0" cy="914400"/>
          </a:xfrm>
          <a:prstGeom prst="line">
            <a:avLst/>
          </a:prstGeom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BD2D808-1CE9-4721-ABC5-9949806D3EB2}"/>
              </a:ext>
            </a:extLst>
          </p:cNvPr>
          <p:cNvCxnSpPr/>
          <p:nvPr/>
        </p:nvCxnSpPr>
        <p:spPr>
          <a:xfrm>
            <a:off x="4699643" y="3742915"/>
            <a:ext cx="882595" cy="0"/>
          </a:xfrm>
          <a:prstGeom prst="line">
            <a:avLst/>
          </a:prstGeom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C08869E-3903-4618-A4F4-E0291DD97265}"/>
              </a:ext>
            </a:extLst>
          </p:cNvPr>
          <p:cNvSpPr/>
          <p:nvPr/>
        </p:nvSpPr>
        <p:spPr>
          <a:xfrm>
            <a:off x="298273" y="3244129"/>
            <a:ext cx="19430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/>
              <a:t>vSlicer</a:t>
            </a:r>
            <a:r>
              <a:rPr lang="en-US" sz="2000" dirty="0"/>
              <a:t>[HPDC’12]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952A5E3-2F0E-4B4C-BD59-A1CF3F28F33D}"/>
              </a:ext>
            </a:extLst>
          </p:cNvPr>
          <p:cNvCxnSpPr/>
          <p:nvPr/>
        </p:nvCxnSpPr>
        <p:spPr>
          <a:xfrm>
            <a:off x="5587081" y="2795336"/>
            <a:ext cx="882595" cy="0"/>
          </a:xfrm>
          <a:prstGeom prst="line">
            <a:avLst/>
          </a:prstGeom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F201718-9068-4EA0-9C93-482A15959E14}"/>
              </a:ext>
            </a:extLst>
          </p:cNvPr>
          <p:cNvCxnSpPr/>
          <p:nvPr/>
        </p:nvCxnSpPr>
        <p:spPr>
          <a:xfrm>
            <a:off x="6469676" y="2795336"/>
            <a:ext cx="0" cy="914400"/>
          </a:xfrm>
          <a:prstGeom prst="line">
            <a:avLst/>
          </a:prstGeom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89729BA-8C52-4EB0-86E4-AA1B4978FD18}"/>
              </a:ext>
            </a:extLst>
          </p:cNvPr>
          <p:cNvCxnSpPr/>
          <p:nvPr/>
        </p:nvCxnSpPr>
        <p:spPr>
          <a:xfrm>
            <a:off x="6469676" y="3709736"/>
            <a:ext cx="882595" cy="0"/>
          </a:xfrm>
          <a:prstGeom prst="line">
            <a:avLst/>
          </a:prstGeom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7A69312-8A30-488B-A45B-F814CC999F35}"/>
              </a:ext>
            </a:extLst>
          </p:cNvPr>
          <p:cNvCxnSpPr/>
          <p:nvPr/>
        </p:nvCxnSpPr>
        <p:spPr>
          <a:xfrm>
            <a:off x="7352271" y="2795336"/>
            <a:ext cx="0" cy="914400"/>
          </a:xfrm>
          <a:prstGeom prst="line">
            <a:avLst/>
          </a:prstGeom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5069C972-67EA-4082-ABB0-6A2CEA000D51}"/>
              </a:ext>
            </a:extLst>
          </p:cNvPr>
          <p:cNvCxnSpPr/>
          <p:nvPr/>
        </p:nvCxnSpPr>
        <p:spPr>
          <a:xfrm>
            <a:off x="7352271" y="2795336"/>
            <a:ext cx="882595" cy="0"/>
          </a:xfrm>
          <a:prstGeom prst="line">
            <a:avLst/>
          </a:prstGeom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336D548-7D8E-4747-BE2F-DFD34005FDAC}"/>
              </a:ext>
            </a:extLst>
          </p:cNvPr>
          <p:cNvCxnSpPr/>
          <p:nvPr/>
        </p:nvCxnSpPr>
        <p:spPr>
          <a:xfrm>
            <a:off x="8234866" y="2795336"/>
            <a:ext cx="0" cy="914400"/>
          </a:xfrm>
          <a:prstGeom prst="line">
            <a:avLst/>
          </a:prstGeom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A0D864C-7C5C-4BDB-83A9-C69E20263A1D}"/>
              </a:ext>
            </a:extLst>
          </p:cNvPr>
          <p:cNvCxnSpPr>
            <a:cxnSpLocks/>
          </p:cNvCxnSpPr>
          <p:nvPr/>
        </p:nvCxnSpPr>
        <p:spPr>
          <a:xfrm>
            <a:off x="8234866" y="3709736"/>
            <a:ext cx="1021778" cy="0"/>
          </a:xfrm>
          <a:prstGeom prst="line">
            <a:avLst/>
          </a:prstGeom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68811DE-8FB0-42DF-A55A-92BAA0C3C9EE}"/>
              </a:ext>
            </a:extLst>
          </p:cNvPr>
          <p:cNvCxnSpPr>
            <a:cxnSpLocks/>
          </p:cNvCxnSpPr>
          <p:nvPr/>
        </p:nvCxnSpPr>
        <p:spPr>
          <a:xfrm>
            <a:off x="5582238" y="2799992"/>
            <a:ext cx="0" cy="942923"/>
          </a:xfrm>
          <a:prstGeom prst="line">
            <a:avLst/>
          </a:prstGeom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434DBD6-D77A-438F-8F6F-3BC93028BF7A}"/>
              </a:ext>
            </a:extLst>
          </p:cNvPr>
          <p:cNvCxnSpPr>
            <a:cxnSpLocks/>
          </p:cNvCxnSpPr>
          <p:nvPr/>
        </p:nvCxnSpPr>
        <p:spPr>
          <a:xfrm>
            <a:off x="2043477" y="3989767"/>
            <a:ext cx="1765190" cy="0"/>
          </a:xfrm>
          <a:prstGeom prst="line">
            <a:avLst/>
          </a:prstGeom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3DC221B-2910-430D-8C45-F971871BC65C}"/>
              </a:ext>
            </a:extLst>
          </p:cNvPr>
          <p:cNvCxnSpPr/>
          <p:nvPr/>
        </p:nvCxnSpPr>
        <p:spPr>
          <a:xfrm>
            <a:off x="3808667" y="3989767"/>
            <a:ext cx="0" cy="914400"/>
          </a:xfrm>
          <a:prstGeom prst="line">
            <a:avLst/>
          </a:prstGeom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C628197-F445-4A17-BECA-0128E3A0B1AB}"/>
              </a:ext>
            </a:extLst>
          </p:cNvPr>
          <p:cNvCxnSpPr>
            <a:cxnSpLocks/>
          </p:cNvCxnSpPr>
          <p:nvPr/>
        </p:nvCxnSpPr>
        <p:spPr>
          <a:xfrm>
            <a:off x="3789763" y="4902234"/>
            <a:ext cx="1828962" cy="1933"/>
          </a:xfrm>
          <a:prstGeom prst="line">
            <a:avLst/>
          </a:prstGeom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8A2F1F8-476F-4FAC-BC83-E793D1A159C3}"/>
              </a:ext>
            </a:extLst>
          </p:cNvPr>
          <p:cNvCxnSpPr/>
          <p:nvPr/>
        </p:nvCxnSpPr>
        <p:spPr>
          <a:xfrm>
            <a:off x="5618725" y="3989767"/>
            <a:ext cx="0" cy="914400"/>
          </a:xfrm>
          <a:prstGeom prst="line">
            <a:avLst/>
          </a:prstGeom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2C8DC3B8-8991-4AB4-96C7-816D5CA5412D}"/>
              </a:ext>
            </a:extLst>
          </p:cNvPr>
          <p:cNvSpPr/>
          <p:nvPr/>
        </p:nvSpPr>
        <p:spPr>
          <a:xfrm>
            <a:off x="278218" y="4246912"/>
            <a:ext cx="2098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/>
              <a:t>xBalloon</a:t>
            </a:r>
            <a:r>
              <a:rPr lang="en-US" sz="2000" dirty="0"/>
              <a:t>[SoCC’17]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BD36850-A513-442E-9AD5-DBE1C601725F}"/>
              </a:ext>
            </a:extLst>
          </p:cNvPr>
          <p:cNvCxnSpPr>
            <a:cxnSpLocks/>
          </p:cNvCxnSpPr>
          <p:nvPr/>
        </p:nvCxnSpPr>
        <p:spPr>
          <a:xfrm>
            <a:off x="5605985" y="3979916"/>
            <a:ext cx="1765190" cy="0"/>
          </a:xfrm>
          <a:prstGeom prst="line">
            <a:avLst/>
          </a:prstGeom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22A8DDC-500B-47C2-905F-04B4C862A484}"/>
              </a:ext>
            </a:extLst>
          </p:cNvPr>
          <p:cNvCxnSpPr/>
          <p:nvPr/>
        </p:nvCxnSpPr>
        <p:spPr>
          <a:xfrm>
            <a:off x="7371175" y="3972027"/>
            <a:ext cx="0" cy="914400"/>
          </a:xfrm>
          <a:prstGeom prst="line">
            <a:avLst/>
          </a:prstGeom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B573DED-988E-4EEC-979C-439351B198F0}"/>
              </a:ext>
            </a:extLst>
          </p:cNvPr>
          <p:cNvCxnSpPr>
            <a:cxnSpLocks/>
          </p:cNvCxnSpPr>
          <p:nvPr/>
        </p:nvCxnSpPr>
        <p:spPr>
          <a:xfrm flipV="1">
            <a:off x="7352271" y="4884494"/>
            <a:ext cx="1904373" cy="1"/>
          </a:xfrm>
          <a:prstGeom prst="line">
            <a:avLst/>
          </a:prstGeom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5EECC680-C100-45DD-AEE4-31F6847D5BA3}"/>
              </a:ext>
            </a:extLst>
          </p:cNvPr>
          <p:cNvCxnSpPr/>
          <p:nvPr/>
        </p:nvCxnSpPr>
        <p:spPr>
          <a:xfrm flipV="1">
            <a:off x="2132268" y="2600967"/>
            <a:ext cx="271805" cy="46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86B16088-484D-4785-B18B-2859575D8C5D}"/>
              </a:ext>
            </a:extLst>
          </p:cNvPr>
          <p:cNvCxnSpPr/>
          <p:nvPr/>
        </p:nvCxnSpPr>
        <p:spPr>
          <a:xfrm flipV="1">
            <a:off x="2497799" y="2614704"/>
            <a:ext cx="260659" cy="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664BF805-0E76-413C-8661-E92CF0FB9332}"/>
              </a:ext>
            </a:extLst>
          </p:cNvPr>
          <p:cNvCxnSpPr/>
          <p:nvPr/>
        </p:nvCxnSpPr>
        <p:spPr>
          <a:xfrm>
            <a:off x="2853958" y="2610340"/>
            <a:ext cx="231757" cy="10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3095654" y="1677112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3089693" y="1677096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3189637" y="1677112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6D19AD6E-3EA9-4981-9EDD-256CEC669BB7}"/>
              </a:ext>
            </a:extLst>
          </p:cNvPr>
          <p:cNvCxnSpPr/>
          <p:nvPr/>
        </p:nvCxnSpPr>
        <p:spPr>
          <a:xfrm>
            <a:off x="3190658" y="2620027"/>
            <a:ext cx="256176" cy="4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DF2C7643-9929-4FD8-A603-A9651A7A6849}"/>
              </a:ext>
            </a:extLst>
          </p:cNvPr>
          <p:cNvCxnSpPr>
            <a:cxnSpLocks/>
          </p:cNvCxnSpPr>
          <p:nvPr/>
        </p:nvCxnSpPr>
        <p:spPr>
          <a:xfrm>
            <a:off x="3524685" y="2624643"/>
            <a:ext cx="288987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40C0ADF7-E57A-4104-A0DF-63F9005936B9}"/>
              </a:ext>
            </a:extLst>
          </p:cNvPr>
          <p:cNvCxnSpPr>
            <a:cxnSpLocks/>
          </p:cNvCxnSpPr>
          <p:nvPr/>
        </p:nvCxnSpPr>
        <p:spPr>
          <a:xfrm flipV="1">
            <a:off x="3800658" y="2616930"/>
            <a:ext cx="2051981" cy="55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67D25125-6A3B-4BC4-8023-7BA28DD1170D}"/>
              </a:ext>
            </a:extLst>
          </p:cNvPr>
          <p:cNvCxnSpPr>
            <a:cxnSpLocks/>
          </p:cNvCxnSpPr>
          <p:nvPr/>
        </p:nvCxnSpPr>
        <p:spPr>
          <a:xfrm flipV="1">
            <a:off x="7074594" y="2610190"/>
            <a:ext cx="217965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C17BB63A-5A7B-4B14-BE6E-59B1EA2FEAD3}"/>
              </a:ext>
            </a:extLst>
          </p:cNvPr>
          <p:cNvCxnSpPr>
            <a:cxnSpLocks/>
          </p:cNvCxnSpPr>
          <p:nvPr/>
        </p:nvCxnSpPr>
        <p:spPr>
          <a:xfrm>
            <a:off x="2866724" y="3881361"/>
            <a:ext cx="109891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38FC2ECD-AB96-4D3C-AD35-B6D392E99731}"/>
              </a:ext>
            </a:extLst>
          </p:cNvPr>
          <p:cNvCxnSpPr/>
          <p:nvPr/>
        </p:nvCxnSpPr>
        <p:spPr>
          <a:xfrm>
            <a:off x="3784294" y="3877929"/>
            <a:ext cx="1749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C675A78B-A954-47E2-8D32-DF6381B38132}"/>
              </a:ext>
            </a:extLst>
          </p:cNvPr>
          <p:cNvCxnSpPr>
            <a:cxnSpLocks/>
          </p:cNvCxnSpPr>
          <p:nvPr/>
        </p:nvCxnSpPr>
        <p:spPr>
          <a:xfrm flipV="1">
            <a:off x="4359510" y="3881146"/>
            <a:ext cx="135565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46C4E24D-7B3D-45ED-9FC2-F5FD6DBBACCA}"/>
              </a:ext>
            </a:extLst>
          </p:cNvPr>
          <p:cNvCxnSpPr>
            <a:cxnSpLocks/>
          </p:cNvCxnSpPr>
          <p:nvPr/>
        </p:nvCxnSpPr>
        <p:spPr>
          <a:xfrm flipV="1">
            <a:off x="4601865" y="3862314"/>
            <a:ext cx="1105167" cy="115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1490EE16-B1CC-4CED-B6D4-2B4F11937015}"/>
              </a:ext>
            </a:extLst>
          </p:cNvPr>
          <p:cNvCxnSpPr/>
          <p:nvPr/>
        </p:nvCxnSpPr>
        <p:spPr>
          <a:xfrm flipV="1">
            <a:off x="7270879" y="3846392"/>
            <a:ext cx="195957" cy="30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34E09D49-6FFA-498F-ADB6-ABA1F8E09C58}"/>
              </a:ext>
            </a:extLst>
          </p:cNvPr>
          <p:cNvCxnSpPr>
            <a:cxnSpLocks/>
          </p:cNvCxnSpPr>
          <p:nvPr/>
        </p:nvCxnSpPr>
        <p:spPr>
          <a:xfrm flipV="1">
            <a:off x="8126811" y="3859424"/>
            <a:ext cx="1129090" cy="3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5A0686C3-9961-4BC2-A4D1-55D953C58EC7}"/>
              </a:ext>
            </a:extLst>
          </p:cNvPr>
          <p:cNvCxnSpPr>
            <a:cxnSpLocks/>
          </p:cNvCxnSpPr>
          <p:nvPr/>
        </p:nvCxnSpPr>
        <p:spPr>
          <a:xfrm flipV="1">
            <a:off x="3824655" y="5040547"/>
            <a:ext cx="182474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1F8ABEFC-8B3A-4A5E-B8EA-6B60AE9E3696}"/>
              </a:ext>
            </a:extLst>
          </p:cNvPr>
          <p:cNvCxnSpPr>
            <a:cxnSpLocks/>
          </p:cNvCxnSpPr>
          <p:nvPr/>
        </p:nvCxnSpPr>
        <p:spPr>
          <a:xfrm>
            <a:off x="7284362" y="5055111"/>
            <a:ext cx="197153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3443435" y="1674827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3437474" y="1674811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3537418" y="1674827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2751460" y="1674828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2745499" y="1674812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2845443" y="1674828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2385120" y="1674828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2379159" y="1674812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2479103" y="1674828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>
            <a:off x="2043228" y="1674812"/>
            <a:ext cx="868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2129044" y="1674828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5EECC680-C100-45DD-AEE4-31F6847D5BA3}"/>
              </a:ext>
            </a:extLst>
          </p:cNvPr>
          <p:cNvCxnSpPr/>
          <p:nvPr/>
        </p:nvCxnSpPr>
        <p:spPr>
          <a:xfrm flipV="1">
            <a:off x="5654891" y="2617562"/>
            <a:ext cx="271805" cy="46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86B16088-484D-4785-B18B-2859575D8C5D}"/>
              </a:ext>
            </a:extLst>
          </p:cNvPr>
          <p:cNvCxnSpPr/>
          <p:nvPr/>
        </p:nvCxnSpPr>
        <p:spPr>
          <a:xfrm flipV="1">
            <a:off x="6042319" y="2616701"/>
            <a:ext cx="260659" cy="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664BF805-0E76-413C-8661-E92CF0FB9332}"/>
              </a:ext>
            </a:extLst>
          </p:cNvPr>
          <p:cNvCxnSpPr/>
          <p:nvPr/>
        </p:nvCxnSpPr>
        <p:spPr>
          <a:xfrm>
            <a:off x="6398478" y="2612337"/>
            <a:ext cx="231757" cy="10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6640174" y="1679109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6634213" y="1679093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6734157" y="1679109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6D19AD6E-3EA9-4981-9EDD-256CEC669BB7}"/>
              </a:ext>
            </a:extLst>
          </p:cNvPr>
          <p:cNvCxnSpPr/>
          <p:nvPr/>
        </p:nvCxnSpPr>
        <p:spPr>
          <a:xfrm>
            <a:off x="6735178" y="2622024"/>
            <a:ext cx="256176" cy="4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6987955" y="1676824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6981994" y="1676808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7081938" y="1676824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6295980" y="1676825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6290019" y="1676809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6389963" y="1676825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5929640" y="1676825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5923679" y="1676809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6023623" y="1676825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5EECC680-C100-45DD-AEE4-31F6847D5BA3}"/>
              </a:ext>
            </a:extLst>
          </p:cNvPr>
          <p:cNvCxnSpPr/>
          <p:nvPr/>
        </p:nvCxnSpPr>
        <p:spPr>
          <a:xfrm>
            <a:off x="2138688" y="5042535"/>
            <a:ext cx="94794" cy="8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86B16088-484D-4785-B18B-2859575D8C5D}"/>
              </a:ext>
            </a:extLst>
          </p:cNvPr>
          <p:cNvCxnSpPr/>
          <p:nvPr/>
        </p:nvCxnSpPr>
        <p:spPr>
          <a:xfrm flipV="1">
            <a:off x="2336343" y="5043372"/>
            <a:ext cx="130705" cy="12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664BF805-0E76-413C-8661-E92CF0FB9332}"/>
              </a:ext>
            </a:extLst>
          </p:cNvPr>
          <p:cNvCxnSpPr/>
          <p:nvPr/>
        </p:nvCxnSpPr>
        <p:spPr>
          <a:xfrm>
            <a:off x="2575719" y="5047220"/>
            <a:ext cx="1248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2473220" y="4111708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2467259" y="4111692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2567203" y="4111708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2245560" y="4111708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2239599" y="4111692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2339543" y="4111708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>
            <a:off x="2049648" y="4111692"/>
            <a:ext cx="868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2135464" y="4111708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86B16088-484D-4785-B18B-2859575D8C5D}"/>
              </a:ext>
            </a:extLst>
          </p:cNvPr>
          <p:cNvCxnSpPr/>
          <p:nvPr/>
        </p:nvCxnSpPr>
        <p:spPr>
          <a:xfrm flipV="1">
            <a:off x="2802598" y="5042500"/>
            <a:ext cx="130705" cy="12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664BF805-0E76-413C-8661-E92CF0FB9332}"/>
              </a:ext>
            </a:extLst>
          </p:cNvPr>
          <p:cNvCxnSpPr/>
          <p:nvPr/>
        </p:nvCxnSpPr>
        <p:spPr>
          <a:xfrm>
            <a:off x="3041974" y="5046348"/>
            <a:ext cx="1248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2939475" y="4110836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2933514" y="4110820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3033458" y="4110836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2711815" y="4110836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2705854" y="4110820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2805798" y="4110836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664BF805-0E76-413C-8661-E92CF0FB9332}"/>
              </a:ext>
            </a:extLst>
          </p:cNvPr>
          <p:cNvCxnSpPr/>
          <p:nvPr/>
        </p:nvCxnSpPr>
        <p:spPr>
          <a:xfrm>
            <a:off x="3246345" y="5046348"/>
            <a:ext cx="1248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3143846" y="4110836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3137885" y="4110820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3237829" y="4110836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Connector 371">
            <a:extLst>
              <a:ext uri="{FF2B5EF4-FFF2-40B4-BE49-F238E27FC236}">
                <a16:creationId xmlns:a16="http://schemas.microsoft.com/office/drawing/2014/main" id="{86B16088-484D-4785-B18B-2859575D8C5D}"/>
              </a:ext>
            </a:extLst>
          </p:cNvPr>
          <p:cNvCxnSpPr/>
          <p:nvPr/>
        </p:nvCxnSpPr>
        <p:spPr>
          <a:xfrm flipV="1">
            <a:off x="3473224" y="5041628"/>
            <a:ext cx="130705" cy="12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>
            <a:extLst>
              <a:ext uri="{FF2B5EF4-FFF2-40B4-BE49-F238E27FC236}">
                <a16:creationId xmlns:a16="http://schemas.microsoft.com/office/drawing/2014/main" id="{664BF805-0E76-413C-8661-E92CF0FB9332}"/>
              </a:ext>
            </a:extLst>
          </p:cNvPr>
          <p:cNvCxnSpPr/>
          <p:nvPr/>
        </p:nvCxnSpPr>
        <p:spPr>
          <a:xfrm>
            <a:off x="3712600" y="5048073"/>
            <a:ext cx="1248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Connector 374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3610101" y="4109964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3604140" y="4109948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Connector 378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3704084" y="4109964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3382441" y="4109964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3376480" y="4109948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3476424" y="4109964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id="{5EECC680-C100-45DD-AEE4-31F6847D5BA3}"/>
              </a:ext>
            </a:extLst>
          </p:cNvPr>
          <p:cNvCxnSpPr/>
          <p:nvPr/>
        </p:nvCxnSpPr>
        <p:spPr>
          <a:xfrm flipV="1">
            <a:off x="2138688" y="3862762"/>
            <a:ext cx="271805" cy="46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86B16088-484D-4785-B18B-2859575D8C5D}"/>
              </a:ext>
            </a:extLst>
          </p:cNvPr>
          <p:cNvCxnSpPr/>
          <p:nvPr/>
        </p:nvCxnSpPr>
        <p:spPr>
          <a:xfrm flipV="1">
            <a:off x="2504219" y="3876499"/>
            <a:ext cx="260659" cy="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2757880" y="2936623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2751919" y="2936607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2851863" y="2936623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2391540" y="2936623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2385579" y="2936607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2485523" y="2936623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>
            <a:off x="2049648" y="2936607"/>
            <a:ext cx="868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2135464" y="2936623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86B16088-484D-4785-B18B-2859575D8C5D}"/>
              </a:ext>
            </a:extLst>
          </p:cNvPr>
          <p:cNvCxnSpPr/>
          <p:nvPr/>
        </p:nvCxnSpPr>
        <p:spPr>
          <a:xfrm flipV="1">
            <a:off x="4073497" y="3881146"/>
            <a:ext cx="186122" cy="29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Connector 394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4255808" y="2936787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Connector 395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4249847" y="2936771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4349791" y="2936787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3960818" y="2943922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3954857" y="2943906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399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4054801" y="2943922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5EECC680-C100-45DD-AEE4-31F6847D5BA3}"/>
              </a:ext>
            </a:extLst>
          </p:cNvPr>
          <p:cNvCxnSpPr/>
          <p:nvPr/>
        </p:nvCxnSpPr>
        <p:spPr>
          <a:xfrm>
            <a:off x="5743496" y="5034365"/>
            <a:ext cx="94794" cy="8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86B16088-484D-4785-B18B-2859575D8C5D}"/>
              </a:ext>
            </a:extLst>
          </p:cNvPr>
          <p:cNvCxnSpPr/>
          <p:nvPr/>
        </p:nvCxnSpPr>
        <p:spPr>
          <a:xfrm flipV="1">
            <a:off x="5941151" y="5035202"/>
            <a:ext cx="130705" cy="12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>
            <a:extLst>
              <a:ext uri="{FF2B5EF4-FFF2-40B4-BE49-F238E27FC236}">
                <a16:creationId xmlns:a16="http://schemas.microsoft.com/office/drawing/2014/main" id="{664BF805-0E76-413C-8661-E92CF0FB9332}"/>
              </a:ext>
            </a:extLst>
          </p:cNvPr>
          <p:cNvCxnSpPr/>
          <p:nvPr/>
        </p:nvCxnSpPr>
        <p:spPr>
          <a:xfrm>
            <a:off x="6180527" y="5039050"/>
            <a:ext cx="1248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6078028" y="4103538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6072067" y="4103522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6172011" y="4103538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5850368" y="4103538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Connector 423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5844407" y="4103522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5944351" y="4103538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>
            <a:off x="5654456" y="4103522"/>
            <a:ext cx="868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5740272" y="4103538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>
            <a:extLst>
              <a:ext uri="{FF2B5EF4-FFF2-40B4-BE49-F238E27FC236}">
                <a16:creationId xmlns:a16="http://schemas.microsoft.com/office/drawing/2014/main" id="{86B16088-484D-4785-B18B-2859575D8C5D}"/>
              </a:ext>
            </a:extLst>
          </p:cNvPr>
          <p:cNvCxnSpPr/>
          <p:nvPr/>
        </p:nvCxnSpPr>
        <p:spPr>
          <a:xfrm flipV="1">
            <a:off x="6407406" y="5034330"/>
            <a:ext cx="130705" cy="12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664BF805-0E76-413C-8661-E92CF0FB9332}"/>
              </a:ext>
            </a:extLst>
          </p:cNvPr>
          <p:cNvCxnSpPr/>
          <p:nvPr/>
        </p:nvCxnSpPr>
        <p:spPr>
          <a:xfrm>
            <a:off x="6646782" y="5038178"/>
            <a:ext cx="1248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6544283" y="4102666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6538322" y="4102650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6638266" y="4102666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6316623" y="4102666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6310662" y="4102650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6410606" y="4102666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664BF805-0E76-413C-8661-E92CF0FB9332}"/>
              </a:ext>
            </a:extLst>
          </p:cNvPr>
          <p:cNvCxnSpPr/>
          <p:nvPr/>
        </p:nvCxnSpPr>
        <p:spPr>
          <a:xfrm>
            <a:off x="6851153" y="5038178"/>
            <a:ext cx="1248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6748654" y="4102666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6742693" y="4102650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6842637" y="4102666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Connector 439">
            <a:extLst>
              <a:ext uri="{FF2B5EF4-FFF2-40B4-BE49-F238E27FC236}">
                <a16:creationId xmlns:a16="http://schemas.microsoft.com/office/drawing/2014/main" id="{86B16088-484D-4785-B18B-2859575D8C5D}"/>
              </a:ext>
            </a:extLst>
          </p:cNvPr>
          <p:cNvCxnSpPr/>
          <p:nvPr/>
        </p:nvCxnSpPr>
        <p:spPr>
          <a:xfrm flipV="1">
            <a:off x="7078032" y="5033458"/>
            <a:ext cx="130705" cy="12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7214909" y="4101794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7208948" y="4101778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7308892" y="4101794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6987249" y="4101794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444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6981288" y="4101778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7081232" y="4101794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5665748" y="4108221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86B16088-484D-4785-B18B-2859575D8C5D}"/>
              </a:ext>
            </a:extLst>
          </p:cNvPr>
          <p:cNvCxnSpPr/>
          <p:nvPr/>
        </p:nvCxnSpPr>
        <p:spPr>
          <a:xfrm flipV="1">
            <a:off x="2255177" y="6449433"/>
            <a:ext cx="260659" cy="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664BF805-0E76-413C-8661-E92CF0FB9332}"/>
              </a:ext>
            </a:extLst>
          </p:cNvPr>
          <p:cNvCxnSpPr/>
          <p:nvPr/>
        </p:nvCxnSpPr>
        <p:spPr>
          <a:xfrm>
            <a:off x="2611336" y="6445069"/>
            <a:ext cx="231757" cy="10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2853032" y="5511841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2847071" y="5511825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2947015" y="5511841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6D19AD6E-3EA9-4981-9EDD-256CEC669BB7}"/>
              </a:ext>
            </a:extLst>
          </p:cNvPr>
          <p:cNvCxnSpPr/>
          <p:nvPr/>
        </p:nvCxnSpPr>
        <p:spPr>
          <a:xfrm>
            <a:off x="2948036" y="6454756"/>
            <a:ext cx="256176" cy="4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3200813" y="5509556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Connector 454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3194852" y="5509540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Connector 455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3294796" y="5509556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Connector 456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2508838" y="5509557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2502877" y="5509541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Connector 458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2602821" y="5509557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2142498" y="5509557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2136537" y="5509541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Straight Connector 461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2236481" y="5509557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Straight Connector 462">
            <a:extLst>
              <a:ext uri="{FF2B5EF4-FFF2-40B4-BE49-F238E27FC236}">
                <a16:creationId xmlns:a16="http://schemas.microsoft.com/office/drawing/2014/main" id="{86B16088-484D-4785-B18B-2859575D8C5D}"/>
              </a:ext>
            </a:extLst>
          </p:cNvPr>
          <p:cNvCxnSpPr/>
          <p:nvPr/>
        </p:nvCxnSpPr>
        <p:spPr>
          <a:xfrm flipV="1">
            <a:off x="3642359" y="6448976"/>
            <a:ext cx="260659" cy="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664BF805-0E76-413C-8661-E92CF0FB9332}"/>
              </a:ext>
            </a:extLst>
          </p:cNvPr>
          <p:cNvCxnSpPr/>
          <p:nvPr/>
        </p:nvCxnSpPr>
        <p:spPr>
          <a:xfrm>
            <a:off x="3998518" y="6444612"/>
            <a:ext cx="231757" cy="10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4240214" y="5511384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4234253" y="5511368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4334197" y="5511384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6D19AD6E-3EA9-4981-9EDD-256CEC669BB7}"/>
              </a:ext>
            </a:extLst>
          </p:cNvPr>
          <p:cNvCxnSpPr/>
          <p:nvPr/>
        </p:nvCxnSpPr>
        <p:spPr>
          <a:xfrm>
            <a:off x="4335218" y="6454299"/>
            <a:ext cx="256176" cy="4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4587995" y="5509099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Straight Connector 469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4582034" y="5509083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" name="Straight Connector 470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4681978" y="5509099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Straight Connector 471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3896020" y="5509100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Connector 472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3890059" y="5509084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Straight Connector 473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3990003" y="5509100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Connector 474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3529680" y="5509100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Straight Connector 475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3523719" y="5509084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Connector 476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3623663" y="5509100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6D19AD6E-3EA9-4981-9EDD-256CEC669BB7}"/>
              </a:ext>
            </a:extLst>
          </p:cNvPr>
          <p:cNvCxnSpPr/>
          <p:nvPr/>
        </p:nvCxnSpPr>
        <p:spPr>
          <a:xfrm>
            <a:off x="3276834" y="6442540"/>
            <a:ext cx="256176" cy="4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6D19AD6E-3EA9-4981-9EDD-256CEC669BB7}"/>
              </a:ext>
            </a:extLst>
          </p:cNvPr>
          <p:cNvCxnSpPr/>
          <p:nvPr/>
        </p:nvCxnSpPr>
        <p:spPr>
          <a:xfrm>
            <a:off x="1999170" y="6431763"/>
            <a:ext cx="122661" cy="36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86B16088-484D-4785-B18B-2859575D8C5D}"/>
              </a:ext>
            </a:extLst>
          </p:cNvPr>
          <p:cNvCxnSpPr/>
          <p:nvPr/>
        </p:nvCxnSpPr>
        <p:spPr>
          <a:xfrm flipV="1">
            <a:off x="5100578" y="6448975"/>
            <a:ext cx="260659" cy="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664BF805-0E76-413C-8661-E92CF0FB9332}"/>
              </a:ext>
            </a:extLst>
          </p:cNvPr>
          <p:cNvCxnSpPr/>
          <p:nvPr/>
        </p:nvCxnSpPr>
        <p:spPr>
          <a:xfrm>
            <a:off x="5456737" y="6444611"/>
            <a:ext cx="231757" cy="10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5698433" y="5511383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3" name="Straight Connector 482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5692472" y="5511367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Connector 483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5792416" y="5511383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Connector 484">
            <a:extLst>
              <a:ext uri="{FF2B5EF4-FFF2-40B4-BE49-F238E27FC236}">
                <a16:creationId xmlns:a16="http://schemas.microsoft.com/office/drawing/2014/main" id="{6D19AD6E-3EA9-4981-9EDD-256CEC669BB7}"/>
              </a:ext>
            </a:extLst>
          </p:cNvPr>
          <p:cNvCxnSpPr/>
          <p:nvPr/>
        </p:nvCxnSpPr>
        <p:spPr>
          <a:xfrm>
            <a:off x="5793437" y="6454298"/>
            <a:ext cx="256176" cy="4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Connector 485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6046214" y="5509098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Straight Connector 486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6040253" y="5509082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Straight Connector 487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6140197" y="5509098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9" name="Straight Connector 488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5354239" y="5509099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0" name="Straight Connector 489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5348278" y="5509083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Straight Connector 490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5448222" y="5509099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Connector 491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4987899" y="5509099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Straight Connector 492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4981938" y="5509083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Straight Connector 493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5081882" y="5509099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86B16088-484D-4785-B18B-2859575D8C5D}"/>
              </a:ext>
            </a:extLst>
          </p:cNvPr>
          <p:cNvCxnSpPr/>
          <p:nvPr/>
        </p:nvCxnSpPr>
        <p:spPr>
          <a:xfrm flipV="1">
            <a:off x="6487760" y="6448518"/>
            <a:ext cx="260659" cy="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Straight Connector 495">
            <a:extLst>
              <a:ext uri="{FF2B5EF4-FFF2-40B4-BE49-F238E27FC236}">
                <a16:creationId xmlns:a16="http://schemas.microsoft.com/office/drawing/2014/main" id="{664BF805-0E76-413C-8661-E92CF0FB9332}"/>
              </a:ext>
            </a:extLst>
          </p:cNvPr>
          <p:cNvCxnSpPr/>
          <p:nvPr/>
        </p:nvCxnSpPr>
        <p:spPr>
          <a:xfrm>
            <a:off x="6843919" y="6444154"/>
            <a:ext cx="231757" cy="10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7085615" y="5510926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8" name="Straight Connector 497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7079654" y="5510910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Straight Connector 498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7179598" y="5510926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" name="Straight Connector 499">
            <a:extLst>
              <a:ext uri="{FF2B5EF4-FFF2-40B4-BE49-F238E27FC236}">
                <a16:creationId xmlns:a16="http://schemas.microsoft.com/office/drawing/2014/main" id="{6D19AD6E-3EA9-4981-9EDD-256CEC669BB7}"/>
              </a:ext>
            </a:extLst>
          </p:cNvPr>
          <p:cNvCxnSpPr/>
          <p:nvPr/>
        </p:nvCxnSpPr>
        <p:spPr>
          <a:xfrm>
            <a:off x="7180619" y="6453841"/>
            <a:ext cx="256176" cy="4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7433396" y="5508641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Straight Connector 501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7427435" y="5508625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Connector 502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7527379" y="5508641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6741421" y="5508642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6735460" y="5508626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Connector 505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6835404" y="5508642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" name="Straight Connector 506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6375081" y="5508642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Straight Connector 507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6369120" y="5508626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6469064" y="5508642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Connector 509">
            <a:extLst>
              <a:ext uri="{FF2B5EF4-FFF2-40B4-BE49-F238E27FC236}">
                <a16:creationId xmlns:a16="http://schemas.microsoft.com/office/drawing/2014/main" id="{6D19AD6E-3EA9-4981-9EDD-256CEC669BB7}"/>
              </a:ext>
            </a:extLst>
          </p:cNvPr>
          <p:cNvCxnSpPr/>
          <p:nvPr/>
        </p:nvCxnSpPr>
        <p:spPr>
          <a:xfrm>
            <a:off x="6122235" y="6442082"/>
            <a:ext cx="256176" cy="4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>
            <a:extLst>
              <a:ext uri="{FF2B5EF4-FFF2-40B4-BE49-F238E27FC236}">
                <a16:creationId xmlns:a16="http://schemas.microsoft.com/office/drawing/2014/main" id="{6D19AD6E-3EA9-4981-9EDD-256CEC669BB7}"/>
              </a:ext>
            </a:extLst>
          </p:cNvPr>
          <p:cNvCxnSpPr/>
          <p:nvPr/>
        </p:nvCxnSpPr>
        <p:spPr>
          <a:xfrm>
            <a:off x="4692171" y="6431763"/>
            <a:ext cx="275061" cy="31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Straight Connector 512">
            <a:extLst>
              <a:ext uri="{FF2B5EF4-FFF2-40B4-BE49-F238E27FC236}">
                <a16:creationId xmlns:a16="http://schemas.microsoft.com/office/drawing/2014/main" id="{6D19AD6E-3EA9-4981-9EDD-256CEC669BB7}"/>
              </a:ext>
            </a:extLst>
          </p:cNvPr>
          <p:cNvCxnSpPr/>
          <p:nvPr/>
        </p:nvCxnSpPr>
        <p:spPr>
          <a:xfrm>
            <a:off x="7556932" y="6453840"/>
            <a:ext cx="256176" cy="4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7809709" y="5508640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Connector 514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7803748" y="5508624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Straight Connector 515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7903692" y="5508640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Straight Connector 516">
            <a:extLst>
              <a:ext uri="{FF2B5EF4-FFF2-40B4-BE49-F238E27FC236}">
                <a16:creationId xmlns:a16="http://schemas.microsoft.com/office/drawing/2014/main" id="{86B16088-484D-4785-B18B-2859575D8C5D}"/>
              </a:ext>
            </a:extLst>
          </p:cNvPr>
          <p:cNvCxnSpPr/>
          <p:nvPr/>
        </p:nvCxnSpPr>
        <p:spPr>
          <a:xfrm flipV="1">
            <a:off x="8251255" y="6448060"/>
            <a:ext cx="260659" cy="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Straight Connector 517">
            <a:extLst>
              <a:ext uri="{FF2B5EF4-FFF2-40B4-BE49-F238E27FC236}">
                <a16:creationId xmlns:a16="http://schemas.microsoft.com/office/drawing/2014/main" id="{664BF805-0E76-413C-8661-E92CF0FB9332}"/>
              </a:ext>
            </a:extLst>
          </p:cNvPr>
          <p:cNvCxnSpPr/>
          <p:nvPr/>
        </p:nvCxnSpPr>
        <p:spPr>
          <a:xfrm>
            <a:off x="8607414" y="6443696"/>
            <a:ext cx="231757" cy="10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Connector 518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8849110" y="5510468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Straight Connector 519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8843149" y="5510452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Straight Connector 520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8943093" y="5510468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Straight Connector 521">
            <a:extLst>
              <a:ext uri="{FF2B5EF4-FFF2-40B4-BE49-F238E27FC236}">
                <a16:creationId xmlns:a16="http://schemas.microsoft.com/office/drawing/2014/main" id="{6D19AD6E-3EA9-4981-9EDD-256CEC669BB7}"/>
              </a:ext>
            </a:extLst>
          </p:cNvPr>
          <p:cNvCxnSpPr/>
          <p:nvPr/>
        </p:nvCxnSpPr>
        <p:spPr>
          <a:xfrm>
            <a:off x="8944114" y="6453383"/>
            <a:ext cx="256176" cy="4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Straight Connector 522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9196891" y="5508183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Straight Connector 523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>
            <a:off x="9190930" y="5508183"/>
            <a:ext cx="61421" cy="13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Straight Connector 525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8504916" y="5508184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Straight Connector 526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8498955" y="5508168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8598899" y="5508184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8138576" y="5508184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Straight Connector 529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8132615" y="5508168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Straight Connector 530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8232559" y="5508184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>
            <a:extLst>
              <a:ext uri="{FF2B5EF4-FFF2-40B4-BE49-F238E27FC236}">
                <a16:creationId xmlns:a16="http://schemas.microsoft.com/office/drawing/2014/main" id="{6D19AD6E-3EA9-4981-9EDD-256CEC669BB7}"/>
              </a:ext>
            </a:extLst>
          </p:cNvPr>
          <p:cNvCxnSpPr/>
          <p:nvPr/>
        </p:nvCxnSpPr>
        <p:spPr>
          <a:xfrm>
            <a:off x="7885730" y="6441624"/>
            <a:ext cx="256176" cy="4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Rectangle 274">
            <a:extLst>
              <a:ext uri="{FF2B5EF4-FFF2-40B4-BE49-F238E27FC236}">
                <a16:creationId xmlns:a16="http://schemas.microsoft.com/office/drawing/2014/main" id="{CE808A07-04D8-4608-86BB-26D49C1361CB}"/>
              </a:ext>
            </a:extLst>
          </p:cNvPr>
          <p:cNvSpPr/>
          <p:nvPr/>
        </p:nvSpPr>
        <p:spPr>
          <a:xfrm>
            <a:off x="6035042" y="1161410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active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FC3A1426-D28F-4FEF-AFD2-C4CA53464A10}"/>
              </a:ext>
            </a:extLst>
          </p:cNvPr>
          <p:cNvSpPr/>
          <p:nvPr/>
        </p:nvSpPr>
        <p:spPr>
          <a:xfrm>
            <a:off x="7685927" y="2134006"/>
            <a:ext cx="1021609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b="1" dirty="0"/>
              <a:t>inactive</a:t>
            </a:r>
          </a:p>
        </p:txBody>
      </p: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4508098" y="2939363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4502137" y="2939347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4602081" y="2939363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C675A78B-A954-47E2-8D32-DF6381B38132}"/>
              </a:ext>
            </a:extLst>
          </p:cNvPr>
          <p:cNvCxnSpPr>
            <a:cxnSpLocks/>
          </p:cNvCxnSpPr>
          <p:nvPr/>
        </p:nvCxnSpPr>
        <p:spPr>
          <a:xfrm flipV="1">
            <a:off x="6343664" y="3846915"/>
            <a:ext cx="1074827" cy="97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C675A78B-A954-47E2-8D32-DF6381B38132}"/>
              </a:ext>
            </a:extLst>
          </p:cNvPr>
          <p:cNvCxnSpPr>
            <a:cxnSpLocks/>
          </p:cNvCxnSpPr>
          <p:nvPr/>
        </p:nvCxnSpPr>
        <p:spPr>
          <a:xfrm flipV="1">
            <a:off x="6095889" y="3848050"/>
            <a:ext cx="135565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86B16088-484D-4785-B18B-2859575D8C5D}"/>
              </a:ext>
            </a:extLst>
          </p:cNvPr>
          <p:cNvCxnSpPr/>
          <p:nvPr/>
        </p:nvCxnSpPr>
        <p:spPr>
          <a:xfrm flipV="1">
            <a:off x="5809876" y="3848050"/>
            <a:ext cx="186122" cy="29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5992187" y="2903691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5986226" y="2903675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6086170" y="2903691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5697197" y="2910826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5691236" y="2910810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5791180" y="2910826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6244477" y="2906267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6238516" y="2906251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6338460" y="2906267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C675A78B-A954-47E2-8D32-DF6381B38132}"/>
              </a:ext>
            </a:extLst>
          </p:cNvPr>
          <p:cNvCxnSpPr>
            <a:cxnSpLocks/>
          </p:cNvCxnSpPr>
          <p:nvPr/>
        </p:nvCxnSpPr>
        <p:spPr>
          <a:xfrm flipV="1">
            <a:off x="7886784" y="3848050"/>
            <a:ext cx="135565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86B16088-484D-4785-B18B-2859575D8C5D}"/>
              </a:ext>
            </a:extLst>
          </p:cNvPr>
          <p:cNvCxnSpPr/>
          <p:nvPr/>
        </p:nvCxnSpPr>
        <p:spPr>
          <a:xfrm flipV="1">
            <a:off x="7600771" y="3848050"/>
            <a:ext cx="186122" cy="29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7783082" y="2903691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7777121" y="2903675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7877065" y="2903691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7488092" y="2910826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7482131" y="2910810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7582075" y="2910826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0BB21B68-51E1-4185-B2A2-294FA0C4E786}"/>
              </a:ext>
            </a:extLst>
          </p:cNvPr>
          <p:cNvCxnSpPr/>
          <p:nvPr/>
        </p:nvCxnSpPr>
        <p:spPr>
          <a:xfrm>
            <a:off x="8035372" y="2906267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04149BCB-7634-4343-8AC2-E40AE3B0A1CD}"/>
              </a:ext>
            </a:extLst>
          </p:cNvPr>
          <p:cNvCxnSpPr/>
          <p:nvPr/>
        </p:nvCxnSpPr>
        <p:spPr>
          <a:xfrm flipV="1">
            <a:off x="8029411" y="2906251"/>
            <a:ext cx="100965" cy="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02E33E73-B5B7-4084-B8F0-F0AB679D56A1}"/>
              </a:ext>
            </a:extLst>
          </p:cNvPr>
          <p:cNvCxnSpPr/>
          <p:nvPr/>
        </p:nvCxnSpPr>
        <p:spPr>
          <a:xfrm>
            <a:off x="8129355" y="2906267"/>
            <a:ext cx="0" cy="936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Rectangle 311">
            <a:extLst>
              <a:ext uri="{FF2B5EF4-FFF2-40B4-BE49-F238E27FC236}">
                <a16:creationId xmlns:a16="http://schemas.microsoft.com/office/drawing/2014/main" id="{FC3A1426-D28F-4FEF-AFD2-C4CA53464A10}"/>
              </a:ext>
            </a:extLst>
          </p:cNvPr>
          <p:cNvSpPr/>
          <p:nvPr/>
        </p:nvSpPr>
        <p:spPr>
          <a:xfrm>
            <a:off x="2866087" y="3193659"/>
            <a:ext cx="1021609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b="1" dirty="0"/>
              <a:t>inactive</a:t>
            </a: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FC3A1426-D28F-4FEF-AFD2-C4CA53464A10}"/>
              </a:ext>
            </a:extLst>
          </p:cNvPr>
          <p:cNvSpPr/>
          <p:nvPr/>
        </p:nvSpPr>
        <p:spPr>
          <a:xfrm>
            <a:off x="4659166" y="3231007"/>
            <a:ext cx="1021609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b="1" dirty="0"/>
              <a:t>inactive</a:t>
            </a:r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FC3A1426-D28F-4FEF-AFD2-C4CA53464A10}"/>
              </a:ext>
            </a:extLst>
          </p:cNvPr>
          <p:cNvSpPr/>
          <p:nvPr/>
        </p:nvSpPr>
        <p:spPr>
          <a:xfrm>
            <a:off x="6396211" y="3212333"/>
            <a:ext cx="1021609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b="1" dirty="0"/>
              <a:t>inactive</a:t>
            </a:r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FC3A1426-D28F-4FEF-AFD2-C4CA53464A10}"/>
              </a:ext>
            </a:extLst>
          </p:cNvPr>
          <p:cNvSpPr/>
          <p:nvPr/>
        </p:nvSpPr>
        <p:spPr>
          <a:xfrm>
            <a:off x="8282679" y="3212333"/>
            <a:ext cx="1021609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b="1" dirty="0"/>
              <a:t>inactive</a:t>
            </a: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FC3A1426-D28F-4FEF-AFD2-C4CA53464A10}"/>
              </a:ext>
            </a:extLst>
          </p:cNvPr>
          <p:cNvSpPr/>
          <p:nvPr/>
        </p:nvSpPr>
        <p:spPr>
          <a:xfrm>
            <a:off x="4192218" y="4426138"/>
            <a:ext cx="1021609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b="1" dirty="0"/>
              <a:t>inactive</a:t>
            </a:r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FC3A1426-D28F-4FEF-AFD2-C4CA53464A10}"/>
              </a:ext>
            </a:extLst>
          </p:cNvPr>
          <p:cNvSpPr/>
          <p:nvPr/>
        </p:nvSpPr>
        <p:spPr>
          <a:xfrm>
            <a:off x="7741020" y="4388791"/>
            <a:ext cx="1021609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b="1" dirty="0"/>
              <a:t>inactive</a:t>
            </a:r>
          </a:p>
        </p:txBody>
      </p:sp>
    </p:spTree>
    <p:extLst>
      <p:ext uri="{BB962C8B-B14F-4D97-AF65-F5344CB8AC3E}">
        <p14:creationId xmlns:p14="http://schemas.microsoft.com/office/powerpoint/2010/main" val="328169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0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6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2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4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3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6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9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5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0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6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9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8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4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0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3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6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9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8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1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4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3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6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9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8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1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4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0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6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9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2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5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8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1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4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0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3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6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9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2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5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8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1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4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0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3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6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9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2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5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8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1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4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7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0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3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6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9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2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5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8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1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4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7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0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3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6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9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2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5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8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1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4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7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0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3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6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9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2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5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8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1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4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7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0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3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4" fill="hold">
                      <p:stCondLst>
                        <p:cond delay="indefinite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1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4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7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0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3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6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9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2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5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8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1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4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0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3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6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9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2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5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8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1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4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7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0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3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6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9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2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5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8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1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4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7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0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3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6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9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2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5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8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1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4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7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0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3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6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9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2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5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8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1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4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7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0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3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6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9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2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5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8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1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4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7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0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3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6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9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5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8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1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4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7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0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3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6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9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2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5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8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1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4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5" fill="hold">
                      <p:stCondLst>
                        <p:cond delay="indefinite"/>
                      </p:stCondLst>
                      <p:childTnLst>
                        <p:par>
                          <p:cTn id="846" fill="hold">
                            <p:stCondLst>
                              <p:cond delay="0"/>
                            </p:stCondLst>
                            <p:childTnLst>
                              <p:par>
                                <p:cTn id="84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7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7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7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7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8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9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9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24" grpId="0"/>
      <p:bldP spid="25" grpId="0"/>
      <p:bldP spid="26" grpId="0"/>
      <p:bldP spid="26" grpId="1"/>
      <p:bldP spid="32" grpId="0"/>
      <p:bldP spid="57" grpId="0"/>
      <p:bldP spid="99" grpId="0"/>
      <p:bldP spid="275" grpId="0"/>
      <p:bldP spid="276" grpId="0"/>
      <p:bldP spid="276" grpId="1"/>
      <p:bldP spid="312" grpId="0"/>
      <p:bldP spid="312" grpId="1"/>
      <p:bldP spid="313" grpId="0"/>
      <p:bldP spid="313" grpId="1"/>
      <p:bldP spid="314" grpId="0"/>
      <p:bldP spid="314" grpId="1"/>
      <p:bldP spid="315" grpId="0"/>
      <p:bldP spid="315" grpId="1"/>
      <p:bldP spid="316" grpId="0"/>
      <p:bldP spid="316" grpId="1"/>
      <p:bldP spid="317" grpId="0"/>
      <p:bldP spid="31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14729</TotalTime>
  <Words>1425</Words>
  <Application>Microsoft Office PowerPoint</Application>
  <PresentationFormat>Widescreen</PresentationFormat>
  <Paragraphs>372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 Unicode MS</vt:lpstr>
      <vt:lpstr>Arial</vt:lpstr>
      <vt:lpstr>Calibri</vt:lpstr>
      <vt:lpstr>Calibri Light</vt:lpstr>
      <vt:lpstr>Times New Roman</vt:lpstr>
      <vt:lpstr>Office Theme</vt:lpstr>
      <vt:lpstr>Effectively Mitigating I/O Inactivity in vCPU Scheduling</vt:lpstr>
      <vt:lpstr>VM consolidation is pervasive in clouds</vt:lpstr>
      <vt:lpstr>Multiple vCPUs are scheduled to time-share a pCPU</vt:lpstr>
      <vt:lpstr>Multiple vCPUs are scheduled to time-share a pCPU</vt:lpstr>
      <vt:lpstr>An understudied problem: I/O inactivity</vt:lpstr>
      <vt:lpstr>I/O inactivity causes low I/O performance in VMs</vt:lpstr>
      <vt:lpstr>PowerPoint Presentation</vt:lpstr>
      <vt:lpstr>PowerPoint Presentation</vt:lpstr>
      <vt:lpstr>Key: decouping I/O activities from vCPU scheduling</vt:lpstr>
      <vt:lpstr>Can we decouple I/O activities from vCPU scheduling?</vt:lpstr>
      <vt:lpstr>PowerPoint Presentation</vt:lpstr>
      <vt:lpstr>Challenges with the user-level design (1/3) - How to detect I/O tasks quickly? </vt:lpstr>
      <vt:lpstr>Implementation challenges (2/3) - when to migrate?</vt:lpstr>
      <vt:lpstr>Challenges with the user-level design (3/3) - migrate to which vCPU(s)? </vt:lpstr>
      <vt:lpstr>Experimental Setup</vt:lpstr>
      <vt:lpstr>Evaluation applications and workloads</vt:lpstr>
      <vt:lpstr>Evaluation questions</vt:lpstr>
      <vt:lpstr>Throughput on seven applications (4 vCPUs sharing per pCPU)</vt:lpstr>
      <vt:lpstr>HDFS performance analysis</vt:lpstr>
      <vt:lpstr>MediaTomb performance analysis</vt:lpstr>
      <vt:lpstr>Fairness of I/O Scheduler in VMM</vt:lpstr>
      <vt:lpstr>Robustness to varying workloads 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Effectively Mitigating I/O Inactivity in vCPU Scheduling</dc:title>
  <dc:creator>harry</dc:creator>
  <cp:lastModifiedBy>Weiwei Jia</cp:lastModifiedBy>
  <cp:revision>1399</cp:revision>
  <dcterms:created xsi:type="dcterms:W3CDTF">2018-06-29T17:40:36Z</dcterms:created>
  <dcterms:modified xsi:type="dcterms:W3CDTF">2021-12-03T02:54:53Z</dcterms:modified>
</cp:coreProperties>
</file>