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256" r:id="rId5"/>
    <p:sldId id="387" r:id="rId6"/>
    <p:sldId id="402" r:id="rId7"/>
    <p:sldId id="393" r:id="rId8"/>
    <p:sldId id="360" r:id="rId9"/>
    <p:sldId id="364" r:id="rId10"/>
    <p:sldId id="400" r:id="rId11"/>
    <p:sldId id="401" r:id="rId12"/>
    <p:sldId id="369" r:id="rId13"/>
    <p:sldId id="370" r:id="rId14"/>
    <p:sldId id="396" r:id="rId15"/>
    <p:sldId id="372" r:id="rId16"/>
    <p:sldId id="403" r:id="rId17"/>
    <p:sldId id="376" r:id="rId18"/>
    <p:sldId id="404" r:id="rId19"/>
    <p:sldId id="377" r:id="rId20"/>
    <p:sldId id="378" r:id="rId21"/>
    <p:sldId id="379" r:id="rId22"/>
    <p:sldId id="406" r:id="rId23"/>
    <p:sldId id="407" r:id="rId24"/>
    <p:sldId id="408" r:id="rId25"/>
    <p:sldId id="409" r:id="rId26"/>
    <p:sldId id="380" r:id="rId27"/>
    <p:sldId id="413" r:id="rId28"/>
    <p:sldId id="381" r:id="rId29"/>
    <p:sldId id="414" r:id="rId30"/>
    <p:sldId id="398" r:id="rId31"/>
    <p:sldId id="399" r:id="rId32"/>
    <p:sldId id="385" r:id="rId33"/>
    <p:sldId id="415" r:id="rId34"/>
    <p:sldId id="386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EBA455-11CA-4546-A3EF-7627176AB0A7}" v="63" dt="2020-07-30T21:47:22.5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5229" autoAdjust="0"/>
  </p:normalViewPr>
  <p:slideViewPr>
    <p:cSldViewPr snapToGrid="0">
      <p:cViewPr varScale="1">
        <p:scale>
          <a:sx n="63" d="100"/>
          <a:sy n="63" d="100"/>
        </p:scale>
        <p:origin x="23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wei Jia" userId="7c2f71c6-eebc-4da0-9205-053e2dd877f5" providerId="ADAL" clId="{43EBA455-11CA-4546-A3EF-7627176AB0A7}"/>
    <pc:docChg chg="custSel addSld modSld">
      <pc:chgData name="Weiwei Jia" userId="7c2f71c6-eebc-4da0-9205-053e2dd877f5" providerId="ADAL" clId="{43EBA455-11CA-4546-A3EF-7627176AB0A7}" dt="2020-07-30T21:50:12.570" v="140" actId="400"/>
      <pc:docMkLst>
        <pc:docMk/>
      </pc:docMkLst>
      <pc:sldChg chg="modNotesTx">
        <pc:chgData name="Weiwei Jia" userId="7c2f71c6-eebc-4da0-9205-053e2dd877f5" providerId="ADAL" clId="{43EBA455-11CA-4546-A3EF-7627176AB0A7}" dt="2020-07-29T18:03:22.836" v="0" actId="20577"/>
        <pc:sldMkLst>
          <pc:docMk/>
          <pc:sldMk cId="2616468122" sldId="256"/>
        </pc:sldMkLst>
      </pc:sldChg>
      <pc:sldChg chg="modNotesTx">
        <pc:chgData name="Weiwei Jia" userId="7c2f71c6-eebc-4da0-9205-053e2dd877f5" providerId="ADAL" clId="{43EBA455-11CA-4546-A3EF-7627176AB0A7}" dt="2020-07-29T18:03:41.793" v="4" actId="20577"/>
        <pc:sldMkLst>
          <pc:docMk/>
          <pc:sldMk cId="228944452" sldId="360"/>
        </pc:sldMkLst>
      </pc:sldChg>
      <pc:sldChg chg="modNotesTx">
        <pc:chgData name="Weiwei Jia" userId="7c2f71c6-eebc-4da0-9205-053e2dd877f5" providerId="ADAL" clId="{43EBA455-11CA-4546-A3EF-7627176AB0A7}" dt="2020-07-29T18:03:45.592" v="5" actId="20577"/>
        <pc:sldMkLst>
          <pc:docMk/>
          <pc:sldMk cId="3314764076" sldId="364"/>
        </pc:sldMkLst>
      </pc:sldChg>
      <pc:sldChg chg="modNotesTx">
        <pc:chgData name="Weiwei Jia" userId="7c2f71c6-eebc-4da0-9205-053e2dd877f5" providerId="ADAL" clId="{43EBA455-11CA-4546-A3EF-7627176AB0A7}" dt="2020-07-29T18:03:57.223" v="8" actId="20577"/>
        <pc:sldMkLst>
          <pc:docMk/>
          <pc:sldMk cId="3213650517" sldId="369"/>
        </pc:sldMkLst>
      </pc:sldChg>
      <pc:sldChg chg="modNotesTx">
        <pc:chgData name="Weiwei Jia" userId="7c2f71c6-eebc-4da0-9205-053e2dd877f5" providerId="ADAL" clId="{43EBA455-11CA-4546-A3EF-7627176AB0A7}" dt="2020-07-29T18:04:01.837" v="9" actId="20577"/>
        <pc:sldMkLst>
          <pc:docMk/>
          <pc:sldMk cId="3730478696" sldId="370"/>
        </pc:sldMkLst>
      </pc:sldChg>
      <pc:sldChg chg="modNotesTx">
        <pc:chgData name="Weiwei Jia" userId="7c2f71c6-eebc-4da0-9205-053e2dd877f5" providerId="ADAL" clId="{43EBA455-11CA-4546-A3EF-7627176AB0A7}" dt="2020-07-29T18:04:09.880" v="11" actId="20577"/>
        <pc:sldMkLst>
          <pc:docMk/>
          <pc:sldMk cId="252358351" sldId="372"/>
        </pc:sldMkLst>
      </pc:sldChg>
      <pc:sldChg chg="modNotesTx">
        <pc:chgData name="Weiwei Jia" userId="7c2f71c6-eebc-4da0-9205-053e2dd877f5" providerId="ADAL" clId="{43EBA455-11CA-4546-A3EF-7627176AB0A7}" dt="2020-07-29T18:04:18.056" v="13" actId="20577"/>
        <pc:sldMkLst>
          <pc:docMk/>
          <pc:sldMk cId="4286236564" sldId="376"/>
        </pc:sldMkLst>
      </pc:sldChg>
      <pc:sldChg chg="modNotesTx">
        <pc:chgData name="Weiwei Jia" userId="7c2f71c6-eebc-4da0-9205-053e2dd877f5" providerId="ADAL" clId="{43EBA455-11CA-4546-A3EF-7627176AB0A7}" dt="2020-07-29T18:04:23.349" v="15" actId="20577"/>
        <pc:sldMkLst>
          <pc:docMk/>
          <pc:sldMk cId="2072581398" sldId="377"/>
        </pc:sldMkLst>
      </pc:sldChg>
      <pc:sldChg chg="modNotesTx">
        <pc:chgData name="Weiwei Jia" userId="7c2f71c6-eebc-4da0-9205-053e2dd877f5" providerId="ADAL" clId="{43EBA455-11CA-4546-A3EF-7627176AB0A7}" dt="2020-07-29T18:04:25.974" v="16" actId="20577"/>
        <pc:sldMkLst>
          <pc:docMk/>
          <pc:sldMk cId="34028639" sldId="378"/>
        </pc:sldMkLst>
      </pc:sldChg>
      <pc:sldChg chg="modNotesTx">
        <pc:chgData name="Weiwei Jia" userId="7c2f71c6-eebc-4da0-9205-053e2dd877f5" providerId="ADAL" clId="{43EBA455-11CA-4546-A3EF-7627176AB0A7}" dt="2020-07-29T18:04:30.485" v="17" actId="20577"/>
        <pc:sldMkLst>
          <pc:docMk/>
          <pc:sldMk cId="306581965" sldId="379"/>
        </pc:sldMkLst>
      </pc:sldChg>
      <pc:sldChg chg="modNotesTx">
        <pc:chgData name="Weiwei Jia" userId="7c2f71c6-eebc-4da0-9205-053e2dd877f5" providerId="ADAL" clId="{43EBA455-11CA-4546-A3EF-7627176AB0A7}" dt="2020-07-30T21:49:54.849" v="138" actId="400"/>
        <pc:sldMkLst>
          <pc:docMk/>
          <pc:sldMk cId="3962328870" sldId="380"/>
        </pc:sldMkLst>
      </pc:sldChg>
      <pc:sldChg chg="modNotesTx">
        <pc:chgData name="Weiwei Jia" userId="7c2f71c6-eebc-4da0-9205-053e2dd877f5" providerId="ADAL" clId="{43EBA455-11CA-4546-A3EF-7627176AB0A7}" dt="2020-07-29T18:04:55.168" v="27" actId="20577"/>
        <pc:sldMkLst>
          <pc:docMk/>
          <pc:sldMk cId="771421758" sldId="381"/>
        </pc:sldMkLst>
      </pc:sldChg>
      <pc:sldChg chg="modNotesTx">
        <pc:chgData name="Weiwei Jia" userId="7c2f71c6-eebc-4da0-9205-053e2dd877f5" providerId="ADAL" clId="{43EBA455-11CA-4546-A3EF-7627176AB0A7}" dt="2020-07-29T18:05:09.300" v="31" actId="20577"/>
        <pc:sldMkLst>
          <pc:docMk/>
          <pc:sldMk cId="2079215293" sldId="385"/>
        </pc:sldMkLst>
      </pc:sldChg>
      <pc:sldChg chg="modNotesTx">
        <pc:chgData name="Weiwei Jia" userId="7c2f71c6-eebc-4da0-9205-053e2dd877f5" providerId="ADAL" clId="{43EBA455-11CA-4546-A3EF-7627176AB0A7}" dt="2020-07-30T21:49:45.107" v="137" actId="400"/>
        <pc:sldMkLst>
          <pc:docMk/>
          <pc:sldMk cId="203659319" sldId="386"/>
        </pc:sldMkLst>
      </pc:sldChg>
      <pc:sldChg chg="modNotesTx">
        <pc:chgData name="Weiwei Jia" userId="7c2f71c6-eebc-4da0-9205-053e2dd877f5" providerId="ADAL" clId="{43EBA455-11CA-4546-A3EF-7627176AB0A7}" dt="2020-07-29T18:03:28.214" v="1" actId="20577"/>
        <pc:sldMkLst>
          <pc:docMk/>
          <pc:sldMk cId="2217112191" sldId="387"/>
        </pc:sldMkLst>
      </pc:sldChg>
      <pc:sldChg chg="modNotesTx">
        <pc:chgData name="Weiwei Jia" userId="7c2f71c6-eebc-4da0-9205-053e2dd877f5" providerId="ADAL" clId="{43EBA455-11CA-4546-A3EF-7627176AB0A7}" dt="2020-07-29T18:03:34.728" v="3" actId="20577"/>
        <pc:sldMkLst>
          <pc:docMk/>
          <pc:sldMk cId="633988519" sldId="393"/>
        </pc:sldMkLst>
      </pc:sldChg>
      <pc:sldChg chg="modNotesTx">
        <pc:chgData name="Weiwei Jia" userId="7c2f71c6-eebc-4da0-9205-053e2dd877f5" providerId="ADAL" clId="{43EBA455-11CA-4546-A3EF-7627176AB0A7}" dt="2020-07-29T18:04:06.404" v="10" actId="20577"/>
        <pc:sldMkLst>
          <pc:docMk/>
          <pc:sldMk cId="2094504182" sldId="396"/>
        </pc:sldMkLst>
      </pc:sldChg>
      <pc:sldChg chg="modNotesTx">
        <pc:chgData name="Weiwei Jia" userId="7c2f71c6-eebc-4da0-9205-053e2dd877f5" providerId="ADAL" clId="{43EBA455-11CA-4546-A3EF-7627176AB0A7}" dt="2020-07-29T18:05:03.612" v="29" actId="20577"/>
        <pc:sldMkLst>
          <pc:docMk/>
          <pc:sldMk cId="3347735643" sldId="398"/>
        </pc:sldMkLst>
      </pc:sldChg>
      <pc:sldChg chg="modNotesTx">
        <pc:chgData name="Weiwei Jia" userId="7c2f71c6-eebc-4da0-9205-053e2dd877f5" providerId="ADAL" clId="{43EBA455-11CA-4546-A3EF-7627176AB0A7}" dt="2020-07-29T18:05:06.474" v="30" actId="20577"/>
        <pc:sldMkLst>
          <pc:docMk/>
          <pc:sldMk cId="678318266" sldId="399"/>
        </pc:sldMkLst>
      </pc:sldChg>
      <pc:sldChg chg="modNotesTx">
        <pc:chgData name="Weiwei Jia" userId="7c2f71c6-eebc-4da0-9205-053e2dd877f5" providerId="ADAL" clId="{43EBA455-11CA-4546-A3EF-7627176AB0A7}" dt="2020-07-30T21:50:12.570" v="140" actId="400"/>
        <pc:sldMkLst>
          <pc:docMk/>
          <pc:sldMk cId="42079751" sldId="400"/>
        </pc:sldMkLst>
      </pc:sldChg>
      <pc:sldChg chg="modNotesTx">
        <pc:chgData name="Weiwei Jia" userId="7c2f71c6-eebc-4da0-9205-053e2dd877f5" providerId="ADAL" clId="{43EBA455-11CA-4546-A3EF-7627176AB0A7}" dt="2020-07-29T18:03:54.456" v="7" actId="20577"/>
        <pc:sldMkLst>
          <pc:docMk/>
          <pc:sldMk cId="1627478477" sldId="401"/>
        </pc:sldMkLst>
      </pc:sldChg>
      <pc:sldChg chg="modNotesTx">
        <pc:chgData name="Weiwei Jia" userId="7c2f71c6-eebc-4da0-9205-053e2dd877f5" providerId="ADAL" clId="{43EBA455-11CA-4546-A3EF-7627176AB0A7}" dt="2020-07-29T18:03:31.271" v="2" actId="20577"/>
        <pc:sldMkLst>
          <pc:docMk/>
          <pc:sldMk cId="2058621201" sldId="402"/>
        </pc:sldMkLst>
      </pc:sldChg>
      <pc:sldChg chg="modNotesTx">
        <pc:chgData name="Weiwei Jia" userId="7c2f71c6-eebc-4da0-9205-053e2dd877f5" providerId="ADAL" clId="{43EBA455-11CA-4546-A3EF-7627176AB0A7}" dt="2020-07-30T21:50:04.809" v="139" actId="20577"/>
        <pc:sldMkLst>
          <pc:docMk/>
          <pc:sldMk cId="2687442674" sldId="403"/>
        </pc:sldMkLst>
      </pc:sldChg>
      <pc:sldChg chg="modNotesTx">
        <pc:chgData name="Weiwei Jia" userId="7c2f71c6-eebc-4da0-9205-053e2dd877f5" providerId="ADAL" clId="{43EBA455-11CA-4546-A3EF-7627176AB0A7}" dt="2020-07-29T18:04:20.808" v="14" actId="20577"/>
        <pc:sldMkLst>
          <pc:docMk/>
          <pc:sldMk cId="3200592432" sldId="404"/>
        </pc:sldMkLst>
      </pc:sldChg>
      <pc:sldChg chg="modNotesTx">
        <pc:chgData name="Weiwei Jia" userId="7c2f71c6-eebc-4da0-9205-053e2dd877f5" providerId="ADAL" clId="{43EBA455-11CA-4546-A3EF-7627176AB0A7}" dt="2020-07-29T18:04:32.863" v="18" actId="20577"/>
        <pc:sldMkLst>
          <pc:docMk/>
          <pc:sldMk cId="197295392" sldId="406"/>
        </pc:sldMkLst>
      </pc:sldChg>
      <pc:sldChg chg="modNotesTx">
        <pc:chgData name="Weiwei Jia" userId="7c2f71c6-eebc-4da0-9205-053e2dd877f5" providerId="ADAL" clId="{43EBA455-11CA-4546-A3EF-7627176AB0A7}" dt="2020-07-29T18:04:35.191" v="19" actId="20577"/>
        <pc:sldMkLst>
          <pc:docMk/>
          <pc:sldMk cId="3366925480" sldId="407"/>
        </pc:sldMkLst>
      </pc:sldChg>
      <pc:sldChg chg="modNotesTx">
        <pc:chgData name="Weiwei Jia" userId="7c2f71c6-eebc-4da0-9205-053e2dd877f5" providerId="ADAL" clId="{43EBA455-11CA-4546-A3EF-7627176AB0A7}" dt="2020-07-29T18:04:38.351" v="20" actId="20577"/>
        <pc:sldMkLst>
          <pc:docMk/>
          <pc:sldMk cId="3936203315" sldId="408"/>
        </pc:sldMkLst>
      </pc:sldChg>
      <pc:sldChg chg="modNotesTx">
        <pc:chgData name="Weiwei Jia" userId="7c2f71c6-eebc-4da0-9205-053e2dd877f5" providerId="ADAL" clId="{43EBA455-11CA-4546-A3EF-7627176AB0A7}" dt="2020-07-29T18:04:41.974" v="21" actId="20577"/>
        <pc:sldMkLst>
          <pc:docMk/>
          <pc:sldMk cId="1027085817" sldId="409"/>
        </pc:sldMkLst>
      </pc:sldChg>
      <pc:sldChg chg="modNotesTx">
        <pc:chgData name="Weiwei Jia" userId="7c2f71c6-eebc-4da0-9205-053e2dd877f5" providerId="ADAL" clId="{43EBA455-11CA-4546-A3EF-7627176AB0A7}" dt="2020-07-29T18:04:52.365" v="26" actId="20577"/>
        <pc:sldMkLst>
          <pc:docMk/>
          <pc:sldMk cId="4192415056" sldId="413"/>
        </pc:sldMkLst>
      </pc:sldChg>
      <pc:sldChg chg="modNotesTx">
        <pc:chgData name="Weiwei Jia" userId="7c2f71c6-eebc-4da0-9205-053e2dd877f5" providerId="ADAL" clId="{43EBA455-11CA-4546-A3EF-7627176AB0A7}" dt="2020-07-29T18:05:00.056" v="28" actId="20577"/>
        <pc:sldMkLst>
          <pc:docMk/>
          <pc:sldMk cId="255349708" sldId="414"/>
        </pc:sldMkLst>
      </pc:sldChg>
      <pc:sldChg chg="modSp add mod modAnim">
        <pc:chgData name="Weiwei Jia" userId="7c2f71c6-eebc-4da0-9205-053e2dd877f5" providerId="ADAL" clId="{43EBA455-11CA-4546-A3EF-7627176AB0A7}" dt="2020-07-30T21:48:11.981" v="136" actId="1037"/>
        <pc:sldMkLst>
          <pc:docMk/>
          <pc:sldMk cId="1547130803" sldId="415"/>
        </pc:sldMkLst>
        <pc:spChg chg="mod">
          <ac:chgData name="Weiwei Jia" userId="7c2f71c6-eebc-4da0-9205-053e2dd877f5" providerId="ADAL" clId="{43EBA455-11CA-4546-A3EF-7627176AB0A7}" dt="2020-07-30T21:30:34.436" v="52" actId="20577"/>
          <ac:spMkLst>
            <pc:docMk/>
            <pc:sldMk cId="1547130803" sldId="415"/>
            <ac:spMk id="2" creationId="{D70F48CE-DFDD-4839-BFE3-46B9998565A8}"/>
          </ac:spMkLst>
        </pc:spChg>
        <pc:spChg chg="mod">
          <ac:chgData name="Weiwei Jia" userId="7c2f71c6-eebc-4da0-9205-053e2dd877f5" providerId="ADAL" clId="{43EBA455-11CA-4546-A3EF-7627176AB0A7}" dt="2020-07-30T21:48:11.981" v="136" actId="1037"/>
          <ac:spMkLst>
            <pc:docMk/>
            <pc:sldMk cId="1547130803" sldId="415"/>
            <ac:spMk id="3" creationId="{BE93DE16-718C-4D5E-9FC2-F329AF5D8BA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3D307A3-13C9-421D-B337-28FDA6F7AD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A46E9E-F32E-4E35-A125-697FCEB73F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B11F2-31D6-4B20-B2DC-25C62FC434E4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DD98B-8D78-4F98-BA85-5A1B75D278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05BBB2-7102-4B95-A1D2-B4E8CD098FE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B872F-5F90-470B-B659-E908E5C2F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546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D9213-4C2F-43D8-AD28-052BE22534C0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10FD82-1DBF-4BED-AF8A-3D8C0ED5C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453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5030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211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933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+mn-lt"/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80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103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23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027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115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0530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338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09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776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709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9492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aseline="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3935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strike="no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98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7160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677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4753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9840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90212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024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84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862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trike="no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600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77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656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baseline="0" dirty="0">
              <a:solidFill>
                <a:schemeClr val="tx1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14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strike="noStrike" kern="1200" baseline="0" dirty="0">
              <a:solidFill>
                <a:schemeClr val="tx1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539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92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baseline="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874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B1342-0688-45CF-A46D-42FA176F76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0F391F-7E21-418D-AD25-280BC8A78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F6BCB-739D-4E57-A1A5-6C24D4EA7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3987-291D-4EF3-BD60-30C4C91371A6}" type="datetime1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6DF3E-22EF-463B-965C-484B106FB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20113-7BD3-47C7-9B50-CC7838FB2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76B5-A459-41C2-82DA-A51836DD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83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C4E10-3241-42C4-A9D3-28AD23385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0B378-2784-4139-8A7C-EB56629A7C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BFE90-BA23-4E60-B750-B88820ADC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3A6A-5327-4698-9AD3-05CD38D41610}" type="datetime1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ECFA8-EDF7-490B-8245-C5FAB53D2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F9588-0881-4129-8D6C-C7FCC2A69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76B5-A459-41C2-82DA-A51836DD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353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110AA4-8534-4FBB-BE61-2EB97FDC70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236BFC-2F3F-47EB-AD28-6806CE631A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9B0160-B658-4691-A6B9-31050ABE3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1059-504D-4CD4-BA73-4DA32D19AFE7}" type="datetime1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DFAB1-806C-40A8-B86B-398DE909D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BB729-8C66-48A5-AC75-BA0130E1F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76B5-A459-41C2-82DA-A51836DD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226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8CBD7-3A9D-4386-9970-5D566E08D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5DF73-ACCA-4451-9AFE-77563F31E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67BB5F-598B-48FF-8428-928870A11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B066-AB0C-4528-8A48-708F134D07A3}" type="datetime1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9F601-EDA0-457F-A5EC-64E4CA630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495A9-5799-40BB-9233-6BEA786F0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76B5-A459-41C2-82DA-A51836DD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802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77BCF-742E-4D2B-BFD6-03ADD95D6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5BC791-F096-433A-905D-A776F0767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3B3A2-999D-443D-957D-DA4040DC8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35892-CBFC-4DC4-8516-C51C28BA63B8}" type="datetime1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78356-6154-4CB8-A6A2-DD9A0A660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F07AC-BF8E-4C4A-B1FC-44CBA8C89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76B5-A459-41C2-82DA-A51836DD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8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DFBC3-C220-4958-8D2B-27EE0F2A3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64985-F49B-49A7-AC61-E453D42415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F90163-CC60-41B6-987A-6C0EB2663B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F5DF22-B890-4F4A-8BAB-87ED05720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2EB4-884C-40C9-B775-2676F3F64488}" type="datetime1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D21A66-5ED6-468E-A58B-FEB1AC293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A60258-9657-4804-84CF-7B6F80B68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76B5-A459-41C2-82DA-A51836DD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308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9B66A-3E40-422E-8CD0-1C812D842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DF369C-0AD7-4A8A-A0C6-9685BD9B7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D89E9B-56F9-4099-9983-A6AFFF061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03B36B-DF8D-43DD-8D7D-F437057543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A81642-635C-425D-9B8D-456BE47879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C236AF-4F3A-4A3A-B12C-969AB79B1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52903-7D2B-4442-8F6F-80E11DE8FD65}" type="datetime1">
              <a:rPr lang="en-US" smtClean="0"/>
              <a:t>7/30/2020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4387C6-4275-4AEE-BB9F-9328BA323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3159C5-E42C-44A7-B8BC-9C74E11A0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76B5-A459-41C2-82DA-A51836DD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6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2F2DE-99A0-40B1-88D0-BBBE02E7B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1FB21F-BC16-4302-A86D-E2CC94AAE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D890-2210-49A4-A893-FE01F7E637FD}" type="datetime1">
              <a:rPr lang="en-US" smtClean="0"/>
              <a:t>7/30/2020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0266D3-33CF-4A3C-96D0-6644FA77B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C0C672-A0D0-4663-8E3B-067CE8115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76B5-A459-41C2-82DA-A51836DD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3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588BD3-1014-412C-8E44-552AB527A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D966-39D1-4CD6-B72E-3357B8F8D93C}" type="datetime1">
              <a:rPr lang="en-US" smtClean="0"/>
              <a:t>7/30/2020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C89DA1-1F58-4CD0-B802-4E6037FFB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67DFBF-788F-4E5C-86B6-59B3469AB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76B5-A459-41C2-82DA-A51836DD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73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960E3-8ECD-4408-AC2A-D9C6C2BC4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7F835-6610-48DA-B984-0423986FB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8FB328-323B-417D-B757-144A86FDB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8649F-996F-4E07-AA44-3B4C8C3F7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E520-DD46-4C9A-B30E-E1E27C0E018E}" type="datetime1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0A76E0-E181-45B1-93A2-83C2AF4D0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F41F08-ADC3-4C5A-813A-95BECE59A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76B5-A459-41C2-82DA-A51836DD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3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192E3-5B55-4177-A3D1-D6A97B989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BCF99F-A444-43C7-86E2-A62DF06090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632766-7F1E-44F2-BA7D-686193311D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34379-CAB7-49CB-A968-C291BB568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C235-2A61-4D01-8D56-2027FAA20CA0}" type="datetime1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256EC7-6F22-4AF9-A3FD-0FA7B714C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0F0EB-E036-4872-8C83-333716A1B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76B5-A459-41C2-82DA-A51836DD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62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4D26BC-C200-428B-AA42-B754BB8D0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8D2B3E-51EA-43E5-B59B-5C62104D2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64E14-94B3-42B4-A2D1-FF26FD32FC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77770-FCDA-427F-BB38-CCD0FD3CE82F}" type="datetime1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2EA2B-081C-40E7-9886-177941E392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11F52-02E1-482D-A3EF-6CB32B61D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76B5-A459-41C2-82DA-A51836DD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FA4FF-27CB-4E92-B4D5-BB21B6D126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868" y="325533"/>
            <a:ext cx="12199868" cy="2387600"/>
          </a:xfrm>
        </p:spPr>
        <p:txBody>
          <a:bodyPr lIns="0" rIns="0">
            <a:normAutofit/>
          </a:bodyPr>
          <a:lstStyle/>
          <a:p>
            <a:r>
              <a:rPr lang="en-US" sz="4800" err="1"/>
              <a:t>vSMT</a:t>
            </a:r>
            <a:r>
              <a:rPr lang="en-US" sz="4800"/>
              <a:t>-IO: Improving I/O Performance and Efficiency on SMT Processors in Virtualized Clouds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FA5CC3-6D0B-4DA9-B073-99B8BC5C2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8" y="3790881"/>
            <a:ext cx="12070081" cy="2411137"/>
          </a:xfrm>
          <a:noFill/>
        </p:spPr>
        <p:txBody>
          <a:bodyPr>
            <a:normAutofit/>
          </a:bodyPr>
          <a:lstStyle/>
          <a:p>
            <a:r>
              <a:rPr lang="en-US" sz="2800" b="1" i="1" u="sng">
                <a:solidFill>
                  <a:srgbClr val="00B0F0"/>
                </a:solidFill>
              </a:rPr>
              <a:t>Weiwei </a:t>
            </a:r>
            <a:r>
              <a:rPr lang="en-US" sz="2800" b="1" i="1" u="sng" err="1">
                <a:solidFill>
                  <a:srgbClr val="00B0F0"/>
                </a:solidFill>
              </a:rPr>
              <a:t>Jia</a:t>
            </a:r>
            <a:r>
              <a:rPr lang="en-US" sz="2800"/>
              <a:t>, </a:t>
            </a:r>
            <a:r>
              <a:rPr lang="en-US" sz="2800" err="1">
                <a:solidFill>
                  <a:srgbClr val="7030A0"/>
                </a:solidFill>
              </a:rPr>
              <a:t>Jianchen</a:t>
            </a:r>
            <a:r>
              <a:rPr lang="en-US" sz="2800">
                <a:solidFill>
                  <a:srgbClr val="7030A0"/>
                </a:solidFill>
              </a:rPr>
              <a:t> Shan</a:t>
            </a:r>
            <a:r>
              <a:rPr lang="en-US" sz="2800"/>
              <a:t>, </a:t>
            </a:r>
            <a:r>
              <a:rPr lang="en-US" sz="2800" err="1"/>
              <a:t>Tsz</a:t>
            </a:r>
            <a:r>
              <a:rPr lang="en-US" sz="2800"/>
              <a:t> On Li, </a:t>
            </a:r>
            <a:r>
              <a:rPr lang="en-US" sz="2800" err="1">
                <a:solidFill>
                  <a:srgbClr val="00B0F0"/>
                </a:solidFill>
              </a:rPr>
              <a:t>Xiaowei</a:t>
            </a:r>
            <a:r>
              <a:rPr lang="en-US" sz="2800">
                <a:solidFill>
                  <a:srgbClr val="00B0F0"/>
                </a:solidFill>
              </a:rPr>
              <a:t> Shang</a:t>
            </a:r>
            <a:r>
              <a:rPr lang="en-US" sz="2800"/>
              <a:t>, Heming Cui, </a:t>
            </a:r>
            <a:r>
              <a:rPr lang="en-US" sz="2800" err="1">
                <a:solidFill>
                  <a:srgbClr val="00B0F0"/>
                </a:solidFill>
              </a:rPr>
              <a:t>Xiaoning</a:t>
            </a:r>
            <a:r>
              <a:rPr lang="en-US" sz="2800">
                <a:solidFill>
                  <a:srgbClr val="00B0F0"/>
                </a:solidFill>
              </a:rPr>
              <a:t> Ding</a:t>
            </a:r>
            <a:endParaRPr lang="en-US" sz="2800" baseline="30000">
              <a:solidFill>
                <a:srgbClr val="00B0F0"/>
              </a:solidFill>
            </a:endParaRPr>
          </a:p>
          <a:p>
            <a:endParaRPr lang="en-US" sz="2800"/>
          </a:p>
          <a:p>
            <a:r>
              <a:rPr lang="en-US" sz="2800">
                <a:solidFill>
                  <a:srgbClr val="00B0F0"/>
                </a:solidFill>
              </a:rPr>
              <a:t>New Jersey Institute of Technology</a:t>
            </a:r>
            <a:r>
              <a:rPr lang="en-US" sz="2800"/>
              <a:t>, </a:t>
            </a:r>
            <a:r>
              <a:rPr lang="en-US" sz="2800">
                <a:solidFill>
                  <a:srgbClr val="7030A0"/>
                </a:solidFill>
              </a:rPr>
              <a:t>Hofstra University</a:t>
            </a:r>
            <a:r>
              <a:rPr lang="en-US" sz="2800"/>
              <a:t>,</a:t>
            </a:r>
            <a:r>
              <a:rPr lang="en-US" sz="2800">
                <a:solidFill>
                  <a:srgbClr val="7030A0"/>
                </a:solidFill>
              </a:rPr>
              <a:t> </a:t>
            </a:r>
            <a:r>
              <a:rPr lang="en-US" sz="2800"/>
              <a:t>Hong Kong University</a:t>
            </a:r>
            <a:endParaRPr lang="en-US" sz="2800" baseline="30000">
              <a:solidFill>
                <a:srgbClr val="7030A0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FD3BBF-98AC-4C12-A797-165B7527C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2482" y="6202018"/>
            <a:ext cx="2743200" cy="365125"/>
          </a:xfrm>
        </p:spPr>
        <p:txBody>
          <a:bodyPr/>
          <a:lstStyle/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t>1</a:t>
            </a:fld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46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33"/>
    </mc:Choice>
    <mc:Fallback xmlns="">
      <p:transition spd="slow" advTm="3733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E5DF3-ABC4-44D8-AE6F-8CEE59B1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428" y="127001"/>
            <a:ext cx="10904105" cy="10541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Issue #1: uncontrolled context retention can diminish the benefits from SMT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A115B-DD51-4237-A65E-65F581916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018" y="1338730"/>
            <a:ext cx="11631648" cy="4864107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227965" indent="-227965" algn="just"/>
            <a:r>
              <a:rPr lang="en-US"/>
              <a:t>Context retention reduces the number of active hardware threads on a core.</a:t>
            </a:r>
          </a:p>
          <a:p>
            <a:pPr marL="914400" lvl="1" indent="-457200" algn="just" defTabSz="914400">
              <a:lnSpc>
                <a:spcPct val="100000"/>
              </a:lnSpc>
              <a:buFont typeface="Calibri" panose="020F0502020204030204" pitchFamily="34" charset="0"/>
              <a:buChar char="−"/>
            </a:pPr>
            <a:r>
              <a:rPr lang="en-US" sz="2600"/>
              <a:t>On x86 CPUs, only one hardware thread remains active, when the other retains context.</a:t>
            </a:r>
          </a:p>
          <a:p>
            <a:pPr marL="914400" lvl="1" indent="-457200" algn="just" defTabSz="914400">
              <a:lnSpc>
                <a:spcPct val="110000"/>
              </a:lnSpc>
              <a:buFont typeface="Calibri" panose="020F0502020204030204" pitchFamily="34" charset="0"/>
              <a:buChar char="−"/>
            </a:pPr>
            <a:r>
              <a:rPr lang="en-US" sz="2600"/>
              <a:t>Delay the execution of computation workloads or other I/O workloads on the core.</a:t>
            </a:r>
          </a:p>
          <a:p>
            <a:pPr marL="227965" indent="-227965" algn="just"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Uncontrolled context retention may be long time periods.</a:t>
            </a:r>
          </a:p>
          <a:p>
            <a:pPr marL="914400" lvl="1" indent="-457200" algn="just" defTabSz="914400">
              <a:lnSpc>
                <a:spcPct val="110000"/>
              </a:lnSpc>
              <a:buFont typeface="Calibri" panose="020F0502020204030204" pitchFamily="34" charset="0"/>
              <a:buChar char="−"/>
            </a:pPr>
            <a:r>
              <a:rPr lang="en-US" sz="2600"/>
              <a:t>Some I/O operations have very long latencies (e.g., HDD seeks, queuing/scheduling delays).</a:t>
            </a:r>
          </a:p>
          <a:p>
            <a:pPr marL="1142353" lvl="2" indent="-227965" algn="just">
              <a:buFont typeface="Arial"/>
            </a:pPr>
            <a:endParaRPr lang="en-US"/>
          </a:p>
          <a:p>
            <a:pPr marL="227965" indent="-227965" algn="just"/>
            <a:r>
              <a:rPr lang="en-US" b="1" i="1"/>
              <a:t>Solution</a:t>
            </a:r>
            <a:r>
              <a:rPr lang="en-US"/>
              <a:t>: enforce an adjustable timeout on context retentions. </a:t>
            </a:r>
            <a:endParaRPr lang="en-US">
              <a:cs typeface="Calibri" panose="020F0502020204030204"/>
            </a:endParaRPr>
          </a:p>
          <a:p>
            <a:pPr marL="914400" lvl="1" indent="-457200" algn="just" defTabSz="914400">
              <a:lnSpc>
                <a:spcPct val="110000"/>
              </a:lnSpc>
              <a:buFont typeface="Calibri" panose="020F0502020204030204" pitchFamily="34" charset="0"/>
              <a:buChar char="−"/>
            </a:pPr>
            <a:r>
              <a:rPr lang="en-US" sz="2600"/>
              <a:t>Timeout interrupts context retentions before they become overlong.</a:t>
            </a:r>
          </a:p>
          <a:p>
            <a:pPr marL="914400" lvl="1" indent="-457200" algn="just" defTabSz="914400">
              <a:lnSpc>
                <a:spcPct val="110000"/>
              </a:lnSpc>
              <a:buFont typeface="Calibri" panose="020F0502020204030204" pitchFamily="34" charset="0"/>
              <a:buChar char="−"/>
            </a:pPr>
            <a:r>
              <a:rPr lang="en-US" sz="2600"/>
              <a:t>Timeout value being too low or too high reduces both I/O performance and computation performance.</a:t>
            </a:r>
          </a:p>
          <a:p>
            <a:pPr marL="1257300" lvl="1" indent="-34290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>
                <a:ea typeface="+mn-lt"/>
                <a:cs typeface="+mn-lt"/>
              </a:rPr>
              <a:t>Value too low: context retention is ineffective (low I/O performance); high overhead from context switches (low computation performance).</a:t>
            </a:r>
          </a:p>
          <a:p>
            <a:pPr marL="1257300" lvl="1" indent="-34290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>
                <a:ea typeface="+mn-lt"/>
                <a:cs typeface="+mn-lt"/>
              </a:rPr>
              <a:t>The timeout value is adjusted dynamically (algorithm shown on next page).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2C745C83-94B2-4D9B-8732-88511A68D71B}"/>
              </a:ext>
            </a:extLst>
          </p:cNvPr>
          <p:cNvSpPr txBox="1">
            <a:spLocks/>
          </p:cNvSpPr>
          <p:nvPr/>
        </p:nvSpPr>
        <p:spPr>
          <a:xfrm>
            <a:off x="9009579" y="63546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pPr/>
              <a:t>10</a:t>
            </a:fld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47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0514" y="88999"/>
            <a:ext cx="7225732" cy="6773153"/>
          </a:xfrm>
          <a:prstGeom prst="rect">
            <a:avLst/>
          </a:prstGeom>
        </p:spPr>
      </p:pic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2C745C83-94B2-4D9B-8732-88511A68D71B}"/>
              </a:ext>
            </a:extLst>
          </p:cNvPr>
          <p:cNvSpPr txBox="1">
            <a:spLocks/>
          </p:cNvSpPr>
          <p:nvPr/>
        </p:nvSpPr>
        <p:spPr>
          <a:xfrm>
            <a:off x="9009579" y="63546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3" name="Line Callout 1 2"/>
          <p:cNvSpPr/>
          <p:nvPr/>
        </p:nvSpPr>
        <p:spPr>
          <a:xfrm>
            <a:off x="98322" y="452283"/>
            <a:ext cx="2713703" cy="825910"/>
          </a:xfrm>
          <a:prstGeom prst="borderCallout1">
            <a:avLst>
              <a:gd name="adj1" fmla="val 53750"/>
              <a:gd name="adj2" fmla="val 101290"/>
              <a:gd name="adj3" fmla="val 113347"/>
              <a:gd name="adj4" fmla="val 1512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Start from a relatively low value</a:t>
            </a:r>
          </a:p>
        </p:txBody>
      </p:sp>
      <p:sp>
        <p:nvSpPr>
          <p:cNvPr id="8" name="Line Callout 1 7"/>
          <p:cNvSpPr/>
          <p:nvPr/>
        </p:nvSpPr>
        <p:spPr>
          <a:xfrm>
            <a:off x="98321" y="2342161"/>
            <a:ext cx="2713703" cy="855406"/>
          </a:xfrm>
          <a:prstGeom prst="borderCallout1">
            <a:avLst>
              <a:gd name="adj1" fmla="val 53750"/>
              <a:gd name="adj2" fmla="val 101290"/>
              <a:gd name="adj3" fmla="val 179904"/>
              <a:gd name="adj4" fmla="val 1719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Gradually adjust timeout value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88029" y="3280060"/>
            <a:ext cx="1120877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400" b="1"/>
              <a:t>.</a:t>
            </a:r>
            <a:endParaRPr lang="en-US" sz="2400" b="1">
              <a:cs typeface="Calibri"/>
            </a:endParaRPr>
          </a:p>
          <a:p>
            <a:r>
              <a:rPr lang="en-US" sz="2400" b="1"/>
              <a:t>.</a:t>
            </a:r>
            <a:endParaRPr lang="en-US" sz="2400" b="1">
              <a:cs typeface="Calibri"/>
            </a:endParaRPr>
          </a:p>
          <a:p>
            <a:r>
              <a:rPr lang="en-US" sz="2400" b="1"/>
              <a:t>.</a:t>
            </a:r>
            <a:endParaRPr lang="en-US" sz="2400" b="1">
              <a:cs typeface="Calibri"/>
            </a:endParaRPr>
          </a:p>
        </p:txBody>
      </p:sp>
      <p:sp>
        <p:nvSpPr>
          <p:cNvPr id="10" name="Line Callout 1 9"/>
          <p:cNvSpPr/>
          <p:nvPr/>
        </p:nvSpPr>
        <p:spPr>
          <a:xfrm>
            <a:off x="93409" y="2324329"/>
            <a:ext cx="2713703" cy="855406"/>
          </a:xfrm>
          <a:prstGeom prst="borderCallout1">
            <a:avLst>
              <a:gd name="adj1" fmla="val 53750"/>
              <a:gd name="adj2" fmla="val 101290"/>
              <a:gd name="adj3" fmla="val 27030"/>
              <a:gd name="adj4" fmla="val 1697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Gradually adjust timeout value</a:t>
            </a:r>
          </a:p>
        </p:txBody>
      </p:sp>
      <p:sp>
        <p:nvSpPr>
          <p:cNvPr id="11" name="Line Callout 1 10"/>
          <p:cNvSpPr/>
          <p:nvPr/>
        </p:nvSpPr>
        <p:spPr>
          <a:xfrm>
            <a:off x="93409" y="4591665"/>
            <a:ext cx="2713703" cy="1641986"/>
          </a:xfrm>
          <a:prstGeom prst="borderCallout1">
            <a:avLst>
              <a:gd name="adj1" fmla="val 53750"/>
              <a:gd name="adj2" fmla="val 101290"/>
              <a:gd name="adj3" fmla="val 82492"/>
              <a:gd name="adj4" fmla="val 1563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If new value can improve both I/O and computation performance</a:t>
            </a:r>
          </a:p>
        </p:txBody>
      </p:sp>
    </p:spTree>
    <p:extLst>
      <p:ext uri="{BB962C8B-B14F-4D97-AF65-F5344CB8AC3E}">
        <p14:creationId xmlns:p14="http://schemas.microsoft.com/office/powerpoint/2010/main" val="209450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E5DF3-ABC4-44D8-AE6F-8CEE59B1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6" y="46310"/>
            <a:ext cx="10376263" cy="118049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Issue #2: </a:t>
            </a:r>
            <a:r>
              <a:rPr lang="en-US" dirty="0">
                <a:ea typeface="+mj-lt"/>
                <a:cs typeface="+mj-lt"/>
              </a:rPr>
              <a:t>existing symbiotic scheduling </a:t>
            </a:r>
            <a:r>
              <a:rPr lang="en-US" dirty="0"/>
              <a:t>techniques cannot handle mixed workloads</a:t>
            </a:r>
            <a:endParaRPr lang="en-US" dirty="0">
              <a:cs typeface="Calibri Light"/>
            </a:endParaRP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2C745C83-94B2-4D9B-8732-88511A68D71B}"/>
              </a:ext>
            </a:extLst>
          </p:cNvPr>
          <p:cNvSpPr txBox="1">
            <a:spLocks/>
          </p:cNvSpPr>
          <p:nvPr/>
        </p:nvSpPr>
        <p:spPr>
          <a:xfrm>
            <a:off x="9009579" y="63546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pPr/>
              <a:t>12</a:t>
            </a:fld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AAA115B-DD51-4237-A65E-65F581916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43" y="1294538"/>
            <a:ext cx="11901714" cy="5425225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227965" indent="-227965"/>
            <a:r>
              <a:rPr lang="en-US" dirty="0">
                <a:ea typeface="+mn-lt"/>
                <a:cs typeface="+mn-lt"/>
              </a:rPr>
              <a:t>To maximize throughput, scheduler must co-schedule workloads with complementary resource demand.</a:t>
            </a:r>
            <a:endParaRPr lang="en-US" dirty="0"/>
          </a:p>
          <a:p>
            <a:pPr marL="227965" indent="-227965" algn="just"/>
            <a:r>
              <a:rPr lang="en-US" dirty="0">
                <a:ea typeface="+mn-lt"/>
                <a:cs typeface="+mn-lt"/>
              </a:rPr>
              <a:t>The resource demand of I/O workloads </a:t>
            </a:r>
            <a:r>
              <a:rPr lang="en-US" dirty="0">
                <a:solidFill>
                  <a:srgbClr val="00B0F0"/>
                </a:solidFill>
                <a:ea typeface="+mn-lt"/>
                <a:cs typeface="+mn-lt"/>
              </a:rPr>
              <a:t>change dramatically </a:t>
            </a:r>
            <a:r>
              <a:rPr lang="en-US" dirty="0">
                <a:ea typeface="+mn-lt"/>
                <a:cs typeface="+mn-lt"/>
              </a:rPr>
              <a:t>due to context retention and burstiness of I/O operations.</a:t>
            </a:r>
            <a:endParaRPr lang="en-US" dirty="0">
              <a:cs typeface="Calibri"/>
            </a:endParaRPr>
          </a:p>
          <a:p>
            <a:pPr marL="227965" indent="-227965"/>
            <a:r>
              <a:rPr lang="en-US" dirty="0"/>
              <a:t>Existing </a:t>
            </a:r>
            <a:r>
              <a:rPr lang="en-US" dirty="0">
                <a:ea typeface="+mn-lt"/>
                <a:cs typeface="+mn-lt"/>
              </a:rPr>
              <a:t>symbiotic scheduling techniques target </a:t>
            </a:r>
            <a:r>
              <a:rPr lang="en-US" dirty="0">
                <a:solidFill>
                  <a:srgbClr val="00B0F0"/>
                </a:solidFill>
                <a:ea typeface="+mn-lt"/>
                <a:cs typeface="+mn-lt"/>
              </a:rPr>
              <a:t>steady computation workloads </a:t>
            </a:r>
            <a:r>
              <a:rPr lang="en-US" dirty="0">
                <a:solidFill>
                  <a:srgbClr val="000000"/>
                </a:solidFill>
                <a:ea typeface="+mn-lt"/>
                <a:cs typeface="+mn-lt"/>
              </a:rPr>
              <a:t>and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>
                <a:solidFill>
                  <a:srgbClr val="00B0F0"/>
                </a:solidFill>
                <a:ea typeface="+mn-lt"/>
                <a:cs typeface="+mn-lt"/>
              </a:rPr>
              <a:t>precisely</a:t>
            </a:r>
            <a:r>
              <a:rPr lang="en-US" dirty="0">
                <a:ea typeface="+mn-lt"/>
                <a:cs typeface="+mn-lt"/>
              </a:rPr>
              <a:t> characterize resource demand. </a:t>
            </a:r>
            <a:endParaRPr lang="en-US" dirty="0">
              <a:cs typeface="Calibri"/>
            </a:endParaRPr>
          </a:p>
          <a:p>
            <a:pPr marL="685165" lvl="1" indent="-227965"/>
            <a:endParaRPr lang="en-US" sz="1900" dirty="0">
              <a:cs typeface="Calibri"/>
            </a:endParaRPr>
          </a:p>
          <a:p>
            <a:pPr marL="227965" indent="-227965"/>
            <a:r>
              <a:rPr lang="en-US" b="1" i="1" dirty="0">
                <a:cs typeface="Calibri"/>
              </a:rPr>
              <a:t>Solution</a:t>
            </a:r>
            <a:r>
              <a:rPr lang="en-US" spc="-40" dirty="0"/>
              <a:t>: target </a:t>
            </a:r>
            <a:r>
              <a:rPr lang="en-US" spc="-40" dirty="0">
                <a:solidFill>
                  <a:srgbClr val="00B0F0"/>
                </a:solidFill>
              </a:rPr>
              <a:t>dynamic and mixed workloads </a:t>
            </a:r>
            <a:r>
              <a:rPr lang="en-US" spc="-40" dirty="0"/>
              <a:t>and </a:t>
            </a:r>
            <a:r>
              <a:rPr lang="en-US" spc="-40" dirty="0">
                <a:solidFill>
                  <a:srgbClr val="00B0F0"/>
                </a:solidFill>
              </a:rPr>
              <a:t>coarsely</a:t>
            </a:r>
            <a:r>
              <a:rPr lang="en-US" spc="-40" dirty="0"/>
              <a:t> characterize resource demand based on the </a:t>
            </a:r>
            <a:r>
              <a:rPr lang="en-US" spc="-40" dirty="0">
                <a:solidFill>
                  <a:srgbClr val="00B0F0"/>
                </a:solidFill>
              </a:rPr>
              <a:t>time spent in context retention</a:t>
            </a:r>
            <a:r>
              <a:rPr lang="en-US" spc="-40" dirty="0"/>
              <a:t>.</a:t>
            </a:r>
            <a:endParaRPr lang="en-US" spc="-40" dirty="0">
              <a:ea typeface="+mn-lt"/>
              <a:cs typeface="+mn-lt"/>
            </a:endParaRPr>
          </a:p>
          <a:p>
            <a:pPr marL="800100" lvl="1" indent="-342900">
              <a:buFont typeface="Calibri" panose="020F0502020204030204" pitchFamily="34" charset="0"/>
              <a:buChar char="−"/>
            </a:pPr>
            <a:r>
              <a:rPr lang="en-US" dirty="0">
                <a:ea typeface="+mn-lt"/>
                <a:cs typeface="+mn-lt"/>
              </a:rPr>
              <a:t>Rank and then categorize vCPUs based on the </a:t>
            </a:r>
            <a:r>
              <a:rPr lang="en-US" dirty="0"/>
              <a:t>amount of time they spend on context retention.</a:t>
            </a:r>
            <a:endParaRPr lang="en-US" dirty="0">
              <a:ea typeface="+mn-lt"/>
              <a:cs typeface="+mn-lt"/>
            </a:endParaRP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dirty="0">
                <a:ea typeface="+mn-lt"/>
                <a:cs typeface="+mn-lt"/>
              </a:rPr>
              <a:t>Category #1: </a:t>
            </a:r>
            <a:r>
              <a:rPr lang="en-US" b="1" i="1" dirty="0">
                <a:ea typeface="+mn-lt"/>
                <a:cs typeface="+mn-lt"/>
              </a:rPr>
              <a:t>Low retention</a:t>
            </a:r>
            <a:r>
              <a:rPr lang="en-US" dirty="0">
                <a:ea typeface="+mn-lt"/>
                <a:cs typeface="+mn-lt"/>
              </a:rPr>
              <a:t> --- vCPUs with less context retention time are resource-hungry. </a:t>
            </a:r>
            <a:endParaRPr lang="en-US" sz="2400" dirty="0">
              <a:ea typeface="+mn-lt"/>
              <a:cs typeface="+mn-lt"/>
            </a:endParaRP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100" dirty="0">
                <a:ea typeface="+mn-lt"/>
                <a:cs typeface="+mn-lt"/>
              </a:rPr>
              <a:t>Category #2: </a:t>
            </a:r>
            <a:r>
              <a:rPr lang="en-US" sz="2100" b="1" i="1" dirty="0">
                <a:ea typeface="+mn-lt"/>
                <a:cs typeface="+mn-lt"/>
              </a:rPr>
              <a:t>High retention</a:t>
            </a:r>
            <a:r>
              <a:rPr lang="en-US" sz="2100" dirty="0">
                <a:ea typeface="+mn-lt"/>
                <a:cs typeface="+mn-lt"/>
              </a:rPr>
              <a:t> --- vCPUs with more context retention time consume little resource.</a:t>
            </a:r>
            <a:endParaRPr lang="en-US" dirty="0"/>
          </a:p>
          <a:p>
            <a:pPr marL="800100" lvl="1" indent="-342900">
              <a:buFont typeface="Calibri" panose="020F0502020204030204" pitchFamily="34" charset="0"/>
              <a:buChar char="−"/>
            </a:pPr>
            <a:r>
              <a:rPr lang="en-US" dirty="0">
                <a:ea typeface="+mn-lt"/>
                <a:cs typeface="+mn-lt"/>
              </a:rPr>
              <a:t>vCPUs from different categories have complementary resource demand and are co-scheduled on different hardware threads. </a:t>
            </a:r>
          </a:p>
          <a:p>
            <a:pPr marL="800100" lvl="1" indent="-342900">
              <a:buFont typeface="Calibri" panose="020F0502020204030204" pitchFamily="34" charset="0"/>
              <a:buChar char="−"/>
            </a:pPr>
            <a:r>
              <a:rPr lang="en-US" dirty="0">
                <a:ea typeface="+mn-lt"/>
                <a:cs typeface="+mn-lt"/>
              </a:rPr>
              <a:t>A conventional symbiotic scheduling technique is used only when all the ``runnable” vCPUs are in low retention category.</a:t>
            </a:r>
          </a:p>
        </p:txBody>
      </p:sp>
    </p:spTree>
    <p:extLst>
      <p:ext uri="{BB962C8B-B14F-4D97-AF65-F5344CB8AC3E}">
        <p14:creationId xmlns:p14="http://schemas.microsoft.com/office/powerpoint/2010/main" val="25235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E5DF3-ABC4-44D8-AE6F-8CEE59B1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00" y="252413"/>
            <a:ext cx="11899900" cy="915988"/>
          </a:xfrm>
        </p:spPr>
        <p:txBody>
          <a:bodyPr>
            <a:normAutofit/>
          </a:bodyPr>
          <a:lstStyle/>
          <a:p>
            <a:pPr algn="ctr"/>
            <a:r>
              <a:rPr lang="en-US"/>
              <a:t>Other issues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2C745C83-94B2-4D9B-8732-88511A68D71B}"/>
              </a:ext>
            </a:extLst>
          </p:cNvPr>
          <p:cNvSpPr txBox="1">
            <a:spLocks/>
          </p:cNvSpPr>
          <p:nvPr/>
        </p:nvSpPr>
        <p:spPr>
          <a:xfrm>
            <a:off x="9009579" y="63546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pPr/>
              <a:t>13</a:t>
            </a:fld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AAA115B-DD51-4237-A65E-65F581916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170" y="1193179"/>
            <a:ext cx="11744960" cy="534079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227965" indent="-227965"/>
            <a:r>
              <a:rPr lang="en-US" dirty="0"/>
              <a:t>Issue #3: context retention may reduce the throughput of I/O workloads since it reduces the </a:t>
            </a:r>
            <a:r>
              <a:rPr lang="en-US" dirty="0" err="1"/>
              <a:t>timeslice</a:t>
            </a:r>
            <a:r>
              <a:rPr lang="en-US" dirty="0"/>
              <a:t> available for their computation.</a:t>
            </a:r>
          </a:p>
          <a:p>
            <a:pPr marL="227965" indent="-227965"/>
            <a:r>
              <a:rPr lang="en-US" b="1" i="1" dirty="0"/>
              <a:t>Solution:</a:t>
            </a:r>
          </a:p>
          <a:p>
            <a:pPr marL="800100" lvl="1" indent="-342900">
              <a:buFont typeface="Calibri" panose="020F0502020204030204" pitchFamily="34" charset="0"/>
              <a:buChar char="−"/>
            </a:pPr>
            <a:r>
              <a:rPr lang="en-US" dirty="0"/>
              <a:t>Timeouts (explained earlier) help reduce the </a:t>
            </a:r>
            <a:r>
              <a:rPr lang="en-US" dirty="0" err="1"/>
              <a:t>timeslice</a:t>
            </a:r>
            <a:r>
              <a:rPr lang="en-US" dirty="0"/>
              <a:t> consumed by long context retentions.</a:t>
            </a:r>
            <a:endParaRPr lang="en-US" dirty="0">
              <a:cs typeface="Calibri"/>
            </a:endParaRPr>
          </a:p>
          <a:p>
            <a:pPr marL="800100" lvl="1" indent="-342900">
              <a:lnSpc>
                <a:spcPct val="100000"/>
              </a:lnSpc>
              <a:buFont typeface="Calibri" panose="020F0502020204030204" pitchFamily="34" charset="0"/>
              <a:buChar char="−"/>
            </a:pPr>
            <a:r>
              <a:rPr lang="en-US" dirty="0"/>
              <a:t>Compensate I/O workloads by increasing their weights/priorities.</a:t>
            </a:r>
          </a:p>
          <a:p>
            <a:pPr marL="456565" lvl="1" indent="0">
              <a:buNone/>
            </a:pPr>
            <a:endParaRPr lang="en-US" dirty="0">
              <a:cs typeface="Calibri"/>
            </a:endParaRPr>
          </a:p>
          <a:p>
            <a:pPr marL="227965" indent="-227965"/>
            <a:r>
              <a:rPr lang="en-US" dirty="0"/>
              <a:t>Issue #4: the effectiveness of </a:t>
            </a:r>
            <a:r>
              <a:rPr lang="en-US" dirty="0" err="1"/>
              <a:t>vSTM</a:t>
            </a:r>
            <a:r>
              <a:rPr lang="en-US" dirty="0"/>
              <a:t>-IO reduces when the workloads become homogeneous on each core.</a:t>
            </a:r>
          </a:p>
          <a:p>
            <a:pPr marL="227965" indent="-227965"/>
            <a:r>
              <a:rPr lang="en-US" b="1" i="1" dirty="0">
                <a:cs typeface="Calibri"/>
              </a:rPr>
              <a:t>Solution</a:t>
            </a:r>
            <a:r>
              <a:rPr lang="en-US" dirty="0">
                <a:cs typeface="Calibri"/>
              </a:rPr>
              <a:t>: </a:t>
            </a:r>
          </a:p>
          <a:p>
            <a:pPr marL="800100" lvl="1" indent="-342900">
              <a:lnSpc>
                <a:spcPct val="110000"/>
              </a:lnSpc>
              <a:buFont typeface="Calibri" panose="020F0502020204030204" pitchFamily="34" charset="0"/>
              <a:buChar char="−"/>
            </a:pPr>
            <a:r>
              <a:rPr lang="en-US" dirty="0"/>
              <a:t>Migrate workloads across different cores to increase the workload heterogeneity on each core.</a:t>
            </a:r>
          </a:p>
          <a:p>
            <a:pPr marL="1257288" lvl="2" indent="-342900">
              <a:lnSpc>
                <a:spcPct val="100000"/>
              </a:lnSpc>
            </a:pPr>
            <a:r>
              <a:rPr lang="en-US" dirty="0"/>
              <a:t>Workloads on different cores may still be heterogeneous.</a:t>
            </a:r>
          </a:p>
          <a:p>
            <a:pPr marL="1713854" lvl="3" indent="-342900">
              <a:buFont typeface="Wingdings" panose="05000000000000000000" pitchFamily="2" charset="2"/>
              <a:buChar char="§"/>
            </a:pPr>
            <a:r>
              <a:rPr lang="en-US" dirty="0">
                <a:cs typeface="Calibri"/>
              </a:rPr>
              <a:t>E.g., computation workloads on one core, and I/O workloads on another core.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44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3588" y="250311"/>
            <a:ext cx="4605235" cy="6381136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77299" y="6304137"/>
            <a:ext cx="13884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Core 0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42130" y="96196"/>
            <a:ext cx="4018695" cy="99651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Retention-Aware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Symbiotic Scheduling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452613" y="3680311"/>
            <a:ext cx="2397729" cy="78619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Workload </a:t>
            </a:r>
          </a:p>
          <a:p>
            <a:pPr algn="ctr"/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204822" y="5783044"/>
            <a:ext cx="2893310" cy="102468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 Term Context Retention</a:t>
            </a:r>
          </a:p>
        </p:txBody>
      </p:sp>
      <p:cxnSp>
        <p:nvCxnSpPr>
          <p:cNvPr id="10" name="Straight Connector 9"/>
          <p:cNvCxnSpPr>
            <a:cxnSpLocks/>
            <a:stCxn id="35" idx="0"/>
            <a:endCxn id="7" idx="2"/>
          </p:cNvCxnSpPr>
          <p:nvPr/>
        </p:nvCxnSpPr>
        <p:spPr>
          <a:xfrm flipH="1" flipV="1">
            <a:off x="2651478" y="1092714"/>
            <a:ext cx="1806039" cy="1008628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450300" y="1230701"/>
            <a:ext cx="12602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728367" y="2709189"/>
            <a:ext cx="1157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monitor</a:t>
            </a:r>
          </a:p>
        </p:txBody>
      </p:sp>
      <p:cxnSp>
        <p:nvCxnSpPr>
          <p:cNvPr id="13" name="Straight Connector 12"/>
          <p:cNvCxnSpPr>
            <a:cxnSpLocks/>
            <a:stCxn id="28" idx="0"/>
            <a:endCxn id="7" idx="2"/>
          </p:cNvCxnSpPr>
          <p:nvPr/>
        </p:nvCxnSpPr>
        <p:spPr>
          <a:xfrm flipV="1">
            <a:off x="785581" y="1092714"/>
            <a:ext cx="1865897" cy="927404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8" idx="0"/>
          </p:cNvCxnSpPr>
          <p:nvPr/>
        </p:nvCxnSpPr>
        <p:spPr>
          <a:xfrm flipV="1">
            <a:off x="2651478" y="2887539"/>
            <a:ext cx="1377509" cy="792772"/>
          </a:xfrm>
          <a:prstGeom prst="line">
            <a:avLst/>
          </a:prstGeom>
          <a:ln w="2540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0"/>
          </p:cNvCxnSpPr>
          <p:nvPr/>
        </p:nvCxnSpPr>
        <p:spPr>
          <a:xfrm flipH="1" flipV="1">
            <a:off x="1189402" y="2862521"/>
            <a:ext cx="1462076" cy="817790"/>
          </a:xfrm>
          <a:prstGeom prst="line">
            <a:avLst/>
          </a:prstGeom>
          <a:ln w="2540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  <a:stCxn id="7" idx="2"/>
            <a:endCxn id="8" idx="0"/>
          </p:cNvCxnSpPr>
          <p:nvPr/>
        </p:nvCxnSpPr>
        <p:spPr>
          <a:xfrm>
            <a:off x="2651478" y="1092714"/>
            <a:ext cx="0" cy="2587597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360859" y="1761193"/>
            <a:ext cx="13780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workload info.</a:t>
            </a:r>
          </a:p>
        </p:txBody>
      </p:sp>
      <p:cxnSp>
        <p:nvCxnSpPr>
          <p:cNvPr id="18" name="Elbow Connector 17"/>
          <p:cNvCxnSpPr>
            <a:stCxn id="9" idx="1"/>
            <a:endCxn id="28" idx="2"/>
          </p:cNvCxnSpPr>
          <p:nvPr/>
        </p:nvCxnSpPr>
        <p:spPr>
          <a:xfrm rot="10800000">
            <a:off x="785582" y="4483244"/>
            <a:ext cx="419241" cy="1812145"/>
          </a:xfrm>
          <a:prstGeom prst="bentConnector2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9" idx="0"/>
            <a:endCxn id="8" idx="2"/>
          </p:cNvCxnSpPr>
          <p:nvPr/>
        </p:nvCxnSpPr>
        <p:spPr>
          <a:xfrm flipV="1">
            <a:off x="2651477" y="4466508"/>
            <a:ext cx="1" cy="1316536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599627" y="5200354"/>
            <a:ext cx="14061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perf. info.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45747" y="5257551"/>
            <a:ext cx="11224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timeout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5635376" y="4612521"/>
            <a:ext cx="1782285" cy="78619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Workload 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Adjuster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000789" y="4609417"/>
            <a:ext cx="19960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workload info.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260970" y="6304137"/>
            <a:ext cx="22649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Core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218056" y="3918645"/>
            <a:ext cx="688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-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. 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938417" y="3716678"/>
            <a:ext cx="11224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migrate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365326" y="2020118"/>
            <a:ext cx="840509" cy="2463125"/>
            <a:chOff x="98626" y="1457896"/>
            <a:chExt cx="840509" cy="2891082"/>
          </a:xfrm>
        </p:grpSpPr>
        <p:sp>
          <p:nvSpPr>
            <p:cNvPr id="28" name="Rectangle 27"/>
            <p:cNvSpPr/>
            <p:nvPr/>
          </p:nvSpPr>
          <p:spPr>
            <a:xfrm>
              <a:off x="98626" y="1457896"/>
              <a:ext cx="840509" cy="289108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16200000">
              <a:off x="63510" y="3657785"/>
              <a:ext cx="739210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3600" b="1" spc="-160">
                  <a:latin typeface="Times New Roman" panose="02020603050405020304" pitchFamily="18" charset="0"/>
                  <a:cs typeface="Times New Roman" panose="02020603050405020304" pitchFamily="18" charset="0"/>
                </a:rPr>
                <a:t>. . .</a:t>
              </a:r>
            </a:p>
          </p:txBody>
        </p:sp>
        <p:sp>
          <p:nvSpPr>
            <p:cNvPr id="30" name="Oval 29"/>
            <p:cNvSpPr/>
            <p:nvPr/>
          </p:nvSpPr>
          <p:spPr>
            <a:xfrm>
              <a:off x="302596" y="1524683"/>
              <a:ext cx="457200" cy="4572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302596" y="2316331"/>
              <a:ext cx="457200" cy="4572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302596" y="3107979"/>
              <a:ext cx="457200" cy="4572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3" name="Straight Connector 32"/>
          <p:cNvCxnSpPr/>
          <p:nvPr/>
        </p:nvCxnSpPr>
        <p:spPr>
          <a:xfrm rot="16200000" flipH="1" flipV="1">
            <a:off x="4164477" y="3535014"/>
            <a:ext cx="0" cy="292608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037262" y="2101342"/>
            <a:ext cx="840509" cy="2537276"/>
            <a:chOff x="3770562" y="1457896"/>
            <a:chExt cx="840509" cy="2891082"/>
          </a:xfrm>
        </p:grpSpPr>
        <p:sp>
          <p:nvSpPr>
            <p:cNvPr id="35" name="Rectangle 34"/>
            <p:cNvSpPr/>
            <p:nvPr/>
          </p:nvSpPr>
          <p:spPr>
            <a:xfrm>
              <a:off x="3770562" y="1457896"/>
              <a:ext cx="840509" cy="289108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3967205" y="1526724"/>
              <a:ext cx="457200" cy="4572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3967205" y="2318372"/>
              <a:ext cx="457200" cy="4572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3967205" y="3110020"/>
              <a:ext cx="457200" cy="4572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 rot="16200000">
              <a:off x="3702496" y="3618274"/>
              <a:ext cx="724893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3600" b="1" spc="-160">
                  <a:latin typeface="Times New Roman" panose="02020603050405020304" pitchFamily="18" charset="0"/>
                  <a:cs typeface="Times New Roman" panose="02020603050405020304" pitchFamily="18" charset="0"/>
                </a:rPr>
                <a:t>. . .</a:t>
              </a:r>
            </a:p>
          </p:txBody>
        </p:sp>
      </p:grpSp>
      <p:sp>
        <p:nvSpPr>
          <p:cNvPr id="40" name="Oval 39"/>
          <p:cNvSpPr/>
          <p:nvPr/>
        </p:nvSpPr>
        <p:spPr>
          <a:xfrm>
            <a:off x="6856332" y="4144674"/>
            <a:ext cx="457200" cy="38952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738309" y="4144674"/>
            <a:ext cx="457200" cy="40124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8056188" y="4150586"/>
            <a:ext cx="1910463" cy="2522722"/>
            <a:chOff x="5936406" y="256259"/>
            <a:chExt cx="4609469" cy="6711536"/>
          </a:xfrm>
        </p:grpSpPr>
        <p:sp>
          <p:nvSpPr>
            <p:cNvPr id="43" name="Rectangle 42"/>
            <p:cNvSpPr/>
            <p:nvPr/>
          </p:nvSpPr>
          <p:spPr>
            <a:xfrm>
              <a:off x="5940640" y="410374"/>
              <a:ext cx="4605235" cy="63811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222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6259182" y="256259"/>
              <a:ext cx="4018695" cy="99651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7069665" y="3840374"/>
              <a:ext cx="2397729" cy="786197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6821874" y="5943107"/>
              <a:ext cx="2893310" cy="102468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7" name="Straight Connector 46"/>
            <p:cNvCxnSpPr>
              <a:stCxn id="56" idx="0"/>
              <a:endCxn id="44" idx="2"/>
            </p:cNvCxnSpPr>
            <p:nvPr/>
          </p:nvCxnSpPr>
          <p:spPr>
            <a:xfrm flipH="1" flipV="1">
              <a:off x="8268530" y="1252777"/>
              <a:ext cx="1806039" cy="1008628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61" idx="0"/>
              <a:endCxn id="44" idx="2"/>
            </p:cNvCxnSpPr>
            <p:nvPr/>
          </p:nvCxnSpPr>
          <p:spPr>
            <a:xfrm flipV="1">
              <a:off x="6402633" y="1252777"/>
              <a:ext cx="1865897" cy="927404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45" idx="0"/>
            </p:cNvCxnSpPr>
            <p:nvPr/>
          </p:nvCxnSpPr>
          <p:spPr>
            <a:xfrm flipV="1">
              <a:off x="8268530" y="3047602"/>
              <a:ext cx="1377509" cy="792772"/>
            </a:xfrm>
            <a:prstGeom prst="line">
              <a:avLst/>
            </a:prstGeom>
            <a:ln w="25400">
              <a:solidFill>
                <a:schemeClr val="tx1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45" idx="0"/>
            </p:cNvCxnSpPr>
            <p:nvPr/>
          </p:nvCxnSpPr>
          <p:spPr>
            <a:xfrm flipH="1" flipV="1">
              <a:off x="6806454" y="3022584"/>
              <a:ext cx="1462076" cy="817790"/>
            </a:xfrm>
            <a:prstGeom prst="line">
              <a:avLst/>
            </a:prstGeom>
            <a:ln w="25400">
              <a:solidFill>
                <a:schemeClr val="tx1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44" idx="2"/>
              <a:endCxn id="45" idx="0"/>
            </p:cNvCxnSpPr>
            <p:nvPr/>
          </p:nvCxnSpPr>
          <p:spPr>
            <a:xfrm>
              <a:off x="8268530" y="1252777"/>
              <a:ext cx="0" cy="2587597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  <a:head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Elbow Connector 51"/>
            <p:cNvCxnSpPr>
              <a:stCxn id="46" idx="1"/>
              <a:endCxn id="61" idx="2"/>
            </p:cNvCxnSpPr>
            <p:nvPr/>
          </p:nvCxnSpPr>
          <p:spPr>
            <a:xfrm rot="10800000">
              <a:off x="6402634" y="4643307"/>
              <a:ext cx="419241" cy="1812145"/>
            </a:xfrm>
            <a:prstGeom prst="bentConnector2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6" idx="0"/>
              <a:endCxn id="45" idx="2"/>
            </p:cNvCxnSpPr>
            <p:nvPr/>
          </p:nvCxnSpPr>
          <p:spPr>
            <a:xfrm flipV="1">
              <a:off x="8268529" y="4626571"/>
              <a:ext cx="1" cy="1316536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  <a:head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4" name="Group 53"/>
            <p:cNvGrpSpPr/>
            <p:nvPr/>
          </p:nvGrpSpPr>
          <p:grpSpPr>
            <a:xfrm>
              <a:off x="5936406" y="2180181"/>
              <a:ext cx="886481" cy="2463125"/>
              <a:chOff x="52654" y="1457896"/>
              <a:chExt cx="886481" cy="2891082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98626" y="1457896"/>
                <a:ext cx="840509" cy="289108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 rot="16200000">
                <a:off x="49803" y="3582342"/>
                <a:ext cx="724895" cy="7191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000" b="1" spc="-16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. .</a:t>
                </a:r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302596" y="1524683"/>
                <a:ext cx="457200" cy="4572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302596" y="2316331"/>
                <a:ext cx="457200" cy="4572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302596" y="3107979"/>
                <a:ext cx="457200" cy="4572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9541082" y="2261405"/>
              <a:ext cx="953741" cy="2537276"/>
              <a:chOff x="3657330" y="1457896"/>
              <a:chExt cx="953741" cy="2891082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3770562" y="1457896"/>
                <a:ext cx="840509" cy="289108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3967205" y="1526724"/>
                <a:ext cx="457200" cy="4572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3967205" y="2318372"/>
                <a:ext cx="457200" cy="4572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3967205" y="3110020"/>
                <a:ext cx="457200" cy="4572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 rot="16200000">
                <a:off x="3654480" y="3565268"/>
                <a:ext cx="724893" cy="7191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000" b="1" spc="-16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. .</a:t>
                </a:r>
              </a:p>
            </p:txBody>
          </p:sp>
        </p:grpSp>
      </p:grpSp>
      <p:cxnSp>
        <p:nvCxnSpPr>
          <p:cNvPr id="66" name="Elbow Connector 65"/>
          <p:cNvCxnSpPr>
            <a:stCxn id="22" idx="2"/>
            <a:endCxn id="62" idx="0"/>
          </p:cNvCxnSpPr>
          <p:nvPr/>
        </p:nvCxnSpPr>
        <p:spPr>
          <a:xfrm rot="16200000" flipH="1">
            <a:off x="7156096" y="4769140"/>
            <a:ext cx="270515" cy="1529669"/>
          </a:xfrm>
          <a:prstGeom prst="bentConnector2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6038606" y="5607487"/>
            <a:ext cx="19960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workload info.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7393427" y="4534196"/>
            <a:ext cx="641238" cy="593487"/>
          </a:xfrm>
          <a:prstGeom prst="line">
            <a:avLst/>
          </a:prstGeom>
          <a:ln w="2540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>
            <a:off x="8931165" y="1672908"/>
            <a:ext cx="640080" cy="34742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9622358" y="1615786"/>
            <a:ext cx="2908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system component</a:t>
            </a:r>
          </a:p>
        </p:txBody>
      </p:sp>
      <p:sp>
        <p:nvSpPr>
          <p:cNvPr id="71" name="Oval 70"/>
          <p:cNvSpPr/>
          <p:nvPr/>
        </p:nvSpPr>
        <p:spPr>
          <a:xfrm>
            <a:off x="9022605" y="2147562"/>
            <a:ext cx="457200" cy="40124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622358" y="2124151"/>
            <a:ext cx="2559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CPU-bound vCPU</a:t>
            </a:r>
          </a:p>
        </p:txBody>
      </p:sp>
      <p:sp>
        <p:nvSpPr>
          <p:cNvPr id="73" name="Oval 72"/>
          <p:cNvSpPr/>
          <p:nvPr/>
        </p:nvSpPr>
        <p:spPr>
          <a:xfrm>
            <a:off x="9022605" y="2687712"/>
            <a:ext cx="457200" cy="38952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622358" y="2632516"/>
            <a:ext cx="2559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I/O-bound vCPU</a:t>
            </a:r>
          </a:p>
        </p:txBody>
      </p:sp>
      <p:cxnSp>
        <p:nvCxnSpPr>
          <p:cNvPr id="75" name="Straight Connector 74"/>
          <p:cNvCxnSpPr/>
          <p:nvPr/>
        </p:nvCxnSpPr>
        <p:spPr>
          <a:xfrm rot="16200000" flipH="1" flipV="1">
            <a:off x="9251205" y="3022821"/>
            <a:ext cx="0" cy="64008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8931165" y="3869806"/>
            <a:ext cx="640080" cy="0"/>
          </a:xfrm>
          <a:prstGeom prst="line">
            <a:avLst/>
          </a:prstGeom>
          <a:ln w="2540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9622358" y="3140882"/>
            <a:ext cx="2559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9622358" y="3649248"/>
            <a:ext cx="3011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control &amp; management</a:t>
            </a:r>
          </a:p>
        </p:txBody>
      </p:sp>
      <p:cxnSp>
        <p:nvCxnSpPr>
          <p:cNvPr id="79" name="Elbow Connector 78"/>
          <p:cNvCxnSpPr/>
          <p:nvPr/>
        </p:nvCxnSpPr>
        <p:spPr>
          <a:xfrm rot="10800000">
            <a:off x="4703977" y="2825944"/>
            <a:ext cx="1234440" cy="1097280"/>
          </a:xfrm>
          <a:prstGeom prst="bentConnector3">
            <a:avLst>
              <a:gd name="adj1" fmla="val 945"/>
            </a:avLst>
          </a:prstGeom>
          <a:ln w="2540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Slide Number Placeholder 6">
            <a:extLst>
              <a:ext uri="{FF2B5EF4-FFF2-40B4-BE49-F238E27FC236}">
                <a16:creationId xmlns:a16="http://schemas.microsoft.com/office/drawing/2014/main" id="{2C745C83-94B2-4D9B-8732-88511A68D71B}"/>
              </a:ext>
            </a:extLst>
          </p:cNvPr>
          <p:cNvSpPr txBox="1">
            <a:spLocks/>
          </p:cNvSpPr>
          <p:nvPr/>
        </p:nvSpPr>
        <p:spPr>
          <a:xfrm>
            <a:off x="9009579" y="63546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81" name="Title 1">
            <a:extLst>
              <a:ext uri="{FF2B5EF4-FFF2-40B4-BE49-F238E27FC236}">
                <a16:creationId xmlns:a16="http://schemas.microsoft.com/office/drawing/2014/main" id="{A71E5DF3-ABC4-44D8-AE6F-8CEE59B1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6846" y="65420"/>
            <a:ext cx="6555429" cy="57067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vSMT</a:t>
            </a:r>
            <a:r>
              <a:rPr lang="en-US" dirty="0"/>
              <a:t>-IO Implementation</a:t>
            </a:r>
          </a:p>
        </p:txBody>
      </p:sp>
      <p:sp>
        <p:nvSpPr>
          <p:cNvPr id="82" name="Line Callout 1 2">
            <a:extLst>
              <a:ext uri="{FF2B5EF4-FFF2-40B4-BE49-F238E27FC236}">
                <a16:creationId xmlns:a16="http://schemas.microsoft.com/office/drawing/2014/main" id="{49A20227-050E-4848-AA1F-41D2F3E74826}"/>
              </a:ext>
            </a:extLst>
          </p:cNvPr>
          <p:cNvSpPr/>
          <p:nvPr/>
        </p:nvSpPr>
        <p:spPr>
          <a:xfrm>
            <a:off x="5081079" y="633770"/>
            <a:ext cx="4273281" cy="1114943"/>
          </a:xfrm>
          <a:prstGeom prst="borderCallout1">
            <a:avLst>
              <a:gd name="adj1" fmla="val 49450"/>
              <a:gd name="adj2" fmla="val 60"/>
              <a:gd name="adj3" fmla="val -8765"/>
              <a:gd name="adj4" fmla="val -255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spc="-40" dirty="0"/>
              <a:t>Co-schedule vCPUs based on their time spent in context retention</a:t>
            </a:r>
          </a:p>
          <a:p>
            <a:pPr algn="ctr"/>
            <a:r>
              <a:rPr lang="en-US" sz="2400" spc="-40" dirty="0"/>
              <a:t>(Implemented in Linux CFS)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83" name="Line Callout 1 2">
            <a:extLst>
              <a:ext uri="{FF2B5EF4-FFF2-40B4-BE49-F238E27FC236}">
                <a16:creationId xmlns:a16="http://schemas.microsoft.com/office/drawing/2014/main" id="{7E4F6746-5375-416A-8C3E-F0D2AB2B5CC5}"/>
              </a:ext>
            </a:extLst>
          </p:cNvPr>
          <p:cNvSpPr/>
          <p:nvPr/>
        </p:nvSpPr>
        <p:spPr>
          <a:xfrm>
            <a:off x="5071376" y="1811017"/>
            <a:ext cx="4274331" cy="981344"/>
          </a:xfrm>
          <a:prstGeom prst="borderCallout1">
            <a:avLst>
              <a:gd name="adj1" fmla="val 50525"/>
              <a:gd name="adj2" fmla="val -451"/>
              <a:gd name="adj3" fmla="val 469220"/>
              <a:gd name="adj4" fmla="val -348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Implement context retention and adjust timeout</a:t>
            </a:r>
          </a:p>
        </p:txBody>
      </p:sp>
      <p:sp>
        <p:nvSpPr>
          <p:cNvPr id="84" name="Line Callout 1 2">
            <a:extLst>
              <a:ext uri="{FF2B5EF4-FFF2-40B4-BE49-F238E27FC236}">
                <a16:creationId xmlns:a16="http://schemas.microsoft.com/office/drawing/2014/main" id="{5CDAB955-2C3E-4137-BAFE-37F71F371092}"/>
              </a:ext>
            </a:extLst>
          </p:cNvPr>
          <p:cNvSpPr/>
          <p:nvPr/>
        </p:nvSpPr>
        <p:spPr>
          <a:xfrm>
            <a:off x="5080249" y="2862511"/>
            <a:ext cx="4265457" cy="1012047"/>
          </a:xfrm>
          <a:prstGeom prst="borderCallout1">
            <a:avLst>
              <a:gd name="adj1" fmla="val 97820"/>
              <a:gd name="adj2" fmla="val 48293"/>
              <a:gd name="adj3" fmla="val 183552"/>
              <a:gd name="adj4" fmla="val 399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/>
              <a:t>Maintain workload heterogeneity on each core (Implemented in Linux CFS and Linux idle threads)</a:t>
            </a:r>
          </a:p>
        </p:txBody>
      </p:sp>
    </p:spTree>
    <p:extLst>
      <p:ext uri="{BB962C8B-B14F-4D97-AF65-F5344CB8AC3E}">
        <p14:creationId xmlns:p14="http://schemas.microsoft.com/office/powerpoint/2010/main" val="428623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8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/>
      <p:bldP spid="17" grpId="0"/>
      <p:bldP spid="20" grpId="0"/>
      <p:bldP spid="21" grpId="0"/>
      <p:bldP spid="22" grpId="0" animBg="1"/>
      <p:bldP spid="22" grpId="1" animBg="1"/>
      <p:bldP spid="23" grpId="0"/>
      <p:bldP spid="24" grpId="0"/>
      <p:bldP spid="25" grpId="0"/>
      <p:bldP spid="26" grpId="0"/>
      <p:bldP spid="40" grpId="0" animBg="1"/>
      <p:bldP spid="41" grpId="0" animBg="1"/>
      <p:bldP spid="67" grpId="0"/>
      <p:bldP spid="82" grpId="0" animBg="1"/>
      <p:bldP spid="83" grpId="0" animBg="1"/>
      <p:bldP spid="84" grpId="0" animBg="1"/>
      <p:bldP spid="8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634" y="1620909"/>
            <a:ext cx="11311719" cy="4385457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227965" indent="-227965"/>
            <a:r>
              <a:rPr lang="en-US" sz="3600" dirty="0"/>
              <a:t>Problem: efficiently schedule I/O workload on SMT CPUs in virtualized clouds</a:t>
            </a:r>
          </a:p>
          <a:p>
            <a:pPr marL="227965" indent="-227965"/>
            <a:r>
              <a:rPr lang="en-US" sz="3600" dirty="0" err="1"/>
              <a:t>vSMT</a:t>
            </a:r>
            <a:r>
              <a:rPr lang="en-US" sz="3600" dirty="0"/>
              <a:t>-IO</a:t>
            </a:r>
            <a:endParaRPr lang="en-US" sz="3200" dirty="0"/>
          </a:p>
          <a:p>
            <a:pPr marL="914400" lvl="1" indent="-457200">
              <a:buFont typeface="Calibri" panose="020F0502020204030204" pitchFamily="34" charset="0"/>
              <a:buChar char="−"/>
            </a:pPr>
            <a:r>
              <a:rPr lang="en-US" sz="3200" dirty="0"/>
              <a:t>Basic Idea: make I/O workloads "dormant" on hardware threads</a:t>
            </a:r>
            <a:endParaRPr lang="en-US" sz="3200" dirty="0">
              <a:cs typeface="Calibri"/>
            </a:endParaRPr>
          </a:p>
          <a:p>
            <a:pPr marL="914400" lvl="1" indent="-457200">
              <a:buFont typeface="Calibri" panose="020F0502020204030204" pitchFamily="34" charset="0"/>
              <a:buChar char="−"/>
            </a:pPr>
            <a:r>
              <a:rPr lang="en-US" sz="3200" dirty="0"/>
              <a:t>Key issues and solutions</a:t>
            </a:r>
            <a:endParaRPr lang="en-US" sz="3200" dirty="0">
              <a:cs typeface="Calibri"/>
            </a:endParaRPr>
          </a:p>
          <a:p>
            <a:pPr marL="227965" indent="-227965">
              <a:buFont typeface="Wingdings" panose="05000000000000000000" pitchFamily="2" charset="2"/>
              <a:buChar char="ü"/>
            </a:pPr>
            <a:r>
              <a:rPr lang="en-US" sz="3600" dirty="0">
                <a:solidFill>
                  <a:srgbClr val="00B0F0"/>
                </a:solidFill>
              </a:rPr>
              <a:t>Evaluation</a:t>
            </a:r>
            <a:endParaRPr lang="en-US" sz="3600" dirty="0">
              <a:solidFill>
                <a:srgbClr val="00B0F0"/>
              </a:solidFill>
              <a:cs typeface="Calibri"/>
            </a:endParaRPr>
          </a:p>
          <a:p>
            <a:pPr marL="914400" lvl="1" indent="-457200">
              <a:buFont typeface="Calibri" panose="020F0502020204030204" pitchFamily="34" charset="0"/>
              <a:buChar char="−"/>
            </a:pPr>
            <a:r>
              <a:rPr lang="en-US" sz="3200" dirty="0">
                <a:solidFill>
                  <a:srgbClr val="00B0F0"/>
                </a:solidFill>
              </a:rPr>
              <a:t>KVM-based prototype implementation is tested with real world applications</a:t>
            </a:r>
            <a:endParaRPr lang="en-US" sz="3200" dirty="0">
              <a:solidFill>
                <a:srgbClr val="00B0F0"/>
              </a:solidFill>
              <a:cs typeface="Calibri"/>
            </a:endParaRPr>
          </a:p>
          <a:p>
            <a:pPr marL="914400" lvl="1" indent="-457200">
              <a:lnSpc>
                <a:spcPct val="100000"/>
              </a:lnSpc>
              <a:buFont typeface="Calibri" panose="020F0502020204030204" pitchFamily="34" charset="0"/>
              <a:buChar char="−"/>
            </a:pPr>
            <a:r>
              <a:rPr lang="en-US" sz="3200" dirty="0">
                <a:solidFill>
                  <a:srgbClr val="00B0F0"/>
                </a:solidFill>
              </a:rPr>
              <a:t>Increase the </a:t>
            </a:r>
            <a:r>
              <a:rPr lang="en-US" sz="3200" dirty="0">
                <a:solidFill>
                  <a:srgbClr val="00B0F0"/>
                </a:solidFill>
                <a:ea typeface="+mn-lt"/>
                <a:cs typeface="+mn-lt"/>
              </a:rPr>
              <a:t>throughput </a:t>
            </a:r>
            <a:r>
              <a:rPr lang="en-US" sz="3200" dirty="0">
                <a:solidFill>
                  <a:srgbClr val="00B0F0"/>
                </a:solidFill>
              </a:rPr>
              <a:t>of both I/O workload (up to 88.3%) and computation workload (up to 123.1%)</a:t>
            </a:r>
            <a:endParaRPr lang="en-US" sz="3200" dirty="0">
              <a:solidFill>
                <a:srgbClr val="00B0F0"/>
              </a:solidFill>
              <a:cs typeface="Calibri"/>
            </a:endParaRP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D8FD3BBF-98AC-4C12-A797-165B7527C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2482" y="6202018"/>
            <a:ext cx="2743200" cy="365125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  <a:cs typeface="Calibri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200592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17D4C-496B-4768-A85B-8EB9CC031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100" y="134937"/>
            <a:ext cx="10515600" cy="1325563"/>
          </a:xfrm>
        </p:spPr>
        <p:txBody>
          <a:bodyPr/>
          <a:lstStyle/>
          <a:p>
            <a:pPr algn="ctr"/>
            <a:r>
              <a:rPr lang="en-US"/>
              <a:t>Experimental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71525-9109-4B91-8FDA-B9B755559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5625"/>
            <a:ext cx="11201400" cy="46025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Dell PowerEdge R430 with 24 cores (48 HTs), a 1TB HDD, and 64GB DRAM.</a:t>
            </a:r>
          </a:p>
          <a:p>
            <a:r>
              <a:rPr lang="en-US" dirty="0"/>
              <a:t>Both VMs and VMM (Linux QEMU/KVM) use Ubuntu Linux 18.04 with kernel version updated to 5.3.1.</a:t>
            </a:r>
          </a:p>
          <a:p>
            <a:r>
              <a:rPr lang="en-US" dirty="0"/>
              <a:t>Each VM has 24 vCPUs and 16GB DRAM.</a:t>
            </a:r>
          </a:p>
          <a:p>
            <a:r>
              <a:rPr lang="en-US" dirty="0"/>
              <a:t>Compared with </a:t>
            </a:r>
            <a:r>
              <a:rPr lang="en-US" dirty="0">
                <a:solidFill>
                  <a:srgbClr val="00B0F0"/>
                </a:solidFill>
              </a:rPr>
              <a:t>three competing solutions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600" dirty="0"/>
              <a:t>Priority boosting </a:t>
            </a:r>
            <a:r>
              <a:rPr lang="en-US" sz="2200" dirty="0"/>
              <a:t>(implemented in KVM with HALT-Polling disabled)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600" dirty="0"/>
              <a:t>Polling </a:t>
            </a:r>
            <a:r>
              <a:rPr lang="en-US" sz="2200" dirty="0"/>
              <a:t>(implemented by booting guest OS with parameter ``idle=poll’’ configured) 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600" dirty="0"/>
              <a:t>Polling with a dynamically adjusted timeout</a:t>
            </a:r>
            <a:r>
              <a:rPr lang="en-US" sz="2200" dirty="0"/>
              <a:t> (implemented by enhancing KVM HALT-Polling)</a:t>
            </a:r>
          </a:p>
          <a:p>
            <a:r>
              <a:rPr lang="en-US" dirty="0"/>
              <a:t>Test under </a:t>
            </a:r>
            <a:r>
              <a:rPr lang="en-US" dirty="0">
                <a:solidFill>
                  <a:srgbClr val="00B0F0"/>
                </a:solidFill>
              </a:rPr>
              <a:t>two settings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600" dirty="0"/>
              <a:t>Each vCPU has a dedicated hardware thread.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600" dirty="0"/>
              <a:t>Each hardware thread is time-shared by multiple vCPUs.</a:t>
            </a:r>
          </a:p>
          <a:p>
            <a:pPr lvl="1">
              <a:buFont typeface="Calibri" panose="020F0502020204030204" pitchFamily="34" charset="0"/>
              <a:buChar char="−"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C6EE60-3FDB-4B4E-B24B-E5BB0EF184E0}"/>
              </a:ext>
            </a:extLst>
          </p:cNvPr>
          <p:cNvSpPr txBox="1">
            <a:spLocks/>
          </p:cNvSpPr>
          <p:nvPr/>
        </p:nvSpPr>
        <p:spPr>
          <a:xfrm>
            <a:off x="9296400" y="642813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2072581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6C2A7-ADC6-4FBC-9FA6-672DED8EC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0"/>
            <a:ext cx="10515600" cy="841373"/>
          </a:xfrm>
        </p:spPr>
        <p:txBody>
          <a:bodyPr/>
          <a:lstStyle/>
          <a:p>
            <a:pPr algn="ctr"/>
            <a:r>
              <a:rPr lang="en-US"/>
              <a:t>Evaluation applications and workloads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154CB30-C2B8-4CAF-99D6-4066C4715D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456910"/>
              </p:ext>
            </p:extLst>
          </p:nvPr>
        </p:nvGraphicFramePr>
        <p:xfrm>
          <a:off x="2082800" y="904880"/>
          <a:ext cx="81280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304">
                  <a:extLst>
                    <a:ext uri="{9D8B030D-6E8A-4147-A177-3AD203B41FA5}">
                      <a16:colId xmlns:a16="http://schemas.microsoft.com/office/drawing/2014/main" val="1921466876"/>
                    </a:ext>
                  </a:extLst>
                </a:gridCol>
                <a:gridCol w="6780696">
                  <a:extLst>
                    <a:ext uri="{9D8B030D-6E8A-4147-A177-3AD203B41FA5}">
                      <a16:colId xmlns:a16="http://schemas.microsoft.com/office/drawing/2014/main" val="2912266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Workload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288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err="1"/>
                        <a:t>Redis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Serve</a:t>
                      </a:r>
                      <a:r>
                        <a:rPr lang="en-US" sz="1800" baseline="0"/>
                        <a:t> requests (randomly chosen keys, 50% SET, 50% GET)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701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HDFS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Read</a:t>
                      </a:r>
                      <a:r>
                        <a:rPr lang="en-US" sz="1800" baseline="0"/>
                        <a:t> 10GB data sequentially with HDFS </a:t>
                      </a:r>
                      <a:r>
                        <a:rPr lang="en-US" sz="1800" baseline="0" err="1"/>
                        <a:t>TestDFSIO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501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err="1"/>
                        <a:t>Hadoop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err="1"/>
                        <a:t>TeraSort</a:t>
                      </a:r>
                      <a:r>
                        <a:rPr lang="en-US" sz="1800" baseline="0"/>
                        <a:t> with </a:t>
                      </a:r>
                      <a:r>
                        <a:rPr lang="en-US" sz="1800" baseline="0" err="1"/>
                        <a:t>Hadoop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082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HBase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Read</a:t>
                      </a:r>
                      <a:r>
                        <a:rPr lang="en-US" sz="1800" baseline="0"/>
                        <a:t> and update records sequentially with YCSB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251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MySQL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OLTP</a:t>
                      </a:r>
                      <a:r>
                        <a:rPr lang="en-US" sz="1800" baseline="0"/>
                        <a:t> workload generated by </a:t>
                      </a:r>
                      <a:r>
                        <a:rPr lang="en-US" sz="1800" baseline="0" err="1"/>
                        <a:t>SysBench</a:t>
                      </a:r>
                      <a:r>
                        <a:rPr lang="en-US" sz="1800" baseline="0"/>
                        <a:t> for MySQL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383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Nginx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Serve</a:t>
                      </a:r>
                      <a:r>
                        <a:rPr lang="en-US" sz="1800" baseline="0"/>
                        <a:t> web requests generated by </a:t>
                      </a:r>
                      <a:r>
                        <a:rPr lang="en-US" sz="1800" baseline="0" err="1"/>
                        <a:t>ApacheBench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099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err="1"/>
                        <a:t>ClamAV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Virus</a:t>
                      </a:r>
                      <a:r>
                        <a:rPr lang="en-US" sz="1800" baseline="0"/>
                        <a:t> scan a large file set with </a:t>
                      </a:r>
                      <a:r>
                        <a:rPr lang="en-US" sz="1800" baseline="0" err="1"/>
                        <a:t>clamscan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467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err="1"/>
                        <a:t>RocksDB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/>
                        <a:t>Serve</a:t>
                      </a:r>
                      <a:r>
                        <a:rPr lang="en-US" sz="1800" baseline="0"/>
                        <a:t> requests (randomly chosen keys, 50% SET, 50% GET)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err="1"/>
                        <a:t>PgSQL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TPC-B like workload generated by </a:t>
                      </a:r>
                      <a:r>
                        <a:rPr lang="en-US" sz="1800" err="1"/>
                        <a:t>PgBench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Spark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PageRank and </a:t>
                      </a:r>
                      <a:r>
                        <a:rPr lang="en-US" sz="1800" err="1"/>
                        <a:t>Kmeans</a:t>
                      </a:r>
                      <a:r>
                        <a:rPr lang="en-US" sz="1800"/>
                        <a:t> algorithms in Spark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DBT1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TPC-W</a:t>
                      </a:r>
                      <a:r>
                        <a:rPr lang="en-US" sz="1800" baseline="0"/>
                        <a:t> like workload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err="1"/>
                        <a:t>XGBoost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Four AI algorithms</a:t>
                      </a:r>
                      <a:r>
                        <a:rPr lang="en-US" sz="1800" baseline="0"/>
                        <a:t> included in </a:t>
                      </a:r>
                      <a:r>
                        <a:rPr lang="en-US" sz="1800" baseline="0" err="1"/>
                        <a:t>XGBoost</a:t>
                      </a:r>
                      <a:r>
                        <a:rPr lang="en-US" sz="1800" baseline="0"/>
                        <a:t> system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err="1"/>
                        <a:t>Matmul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Multiply two 8000x8000 matrices</a:t>
                      </a:r>
                      <a:r>
                        <a:rPr lang="en-US" sz="1800" baseline="0"/>
                        <a:t> of integers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err="1"/>
                        <a:t>Sockperf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TCP </a:t>
                      </a:r>
                      <a:r>
                        <a:rPr lang="en-US" sz="1800" err="1"/>
                        <a:t>ping-pong</a:t>
                      </a:r>
                      <a:r>
                        <a:rPr lang="en-US" sz="1800" baseline="0"/>
                        <a:t> test with </a:t>
                      </a:r>
                      <a:r>
                        <a:rPr lang="en-US" sz="1800" baseline="0" err="1"/>
                        <a:t>Sockperf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D58FE3-9A7F-4189-882D-F06FD3FEDEDD}"/>
              </a:ext>
            </a:extLst>
          </p:cNvPr>
          <p:cNvSpPr txBox="1">
            <a:spLocks/>
          </p:cNvSpPr>
          <p:nvPr/>
        </p:nvSpPr>
        <p:spPr>
          <a:xfrm>
            <a:off x="8888002" y="629470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34028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3D282-F469-44CB-B31F-57AFDDDF5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9727"/>
            <a:ext cx="10515600" cy="1325563"/>
          </a:xfrm>
        </p:spPr>
        <p:txBody>
          <a:bodyPr/>
          <a:lstStyle/>
          <a:p>
            <a:pPr algn="ctr"/>
            <a:r>
              <a:rPr lang="en-US"/>
              <a:t>Evaluation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48F15-BF3B-42D6-93D6-DF809BDE0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3571"/>
            <a:ext cx="10515600" cy="3792855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/>
              <a:t>To show </a:t>
            </a:r>
            <a:r>
              <a:rPr lang="en-US" err="1"/>
              <a:t>vSMT</a:t>
            </a:r>
            <a:r>
              <a:rPr lang="en-US"/>
              <a:t>-IO can improve I/O performance with high efficiency and benefit both I/O workloads and computation workloads.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To verify the effectiveness of the major techniques used in </a:t>
            </a:r>
            <a:r>
              <a:rPr lang="en-US" err="1">
                <a:solidFill>
                  <a:schemeClr val="bg1">
                    <a:lumMod val="65000"/>
                  </a:schemeClr>
                </a:solidFill>
              </a:rPr>
              <a:t>vSMT</a:t>
            </a:r>
            <a:r>
              <a:rPr lang="en-US">
                <a:solidFill>
                  <a:schemeClr val="bg1">
                    <a:lumMod val="65000"/>
                  </a:schemeClr>
                </a:solidFill>
              </a:rPr>
              <a:t>-IO.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To understand the performance advantages of </a:t>
            </a:r>
            <a:r>
              <a:rPr lang="en-US" err="1">
                <a:solidFill>
                  <a:schemeClr val="bg1">
                    <a:lumMod val="65000"/>
                  </a:schemeClr>
                </a:solidFill>
              </a:rPr>
              <a:t>vSMT</a:t>
            </a:r>
            <a:r>
              <a:rPr lang="en-US">
                <a:solidFill>
                  <a:schemeClr val="bg1">
                    <a:lumMod val="65000"/>
                  </a:schemeClr>
                </a:solidFill>
              </a:rPr>
              <a:t>-IO across diverse workload mixtures and different scenarios.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To evaluate the overhead of </a:t>
            </a:r>
            <a:r>
              <a:rPr lang="en-US" err="1">
                <a:solidFill>
                  <a:schemeClr val="bg1">
                    <a:lumMod val="65000"/>
                  </a:schemeClr>
                </a:solidFill>
              </a:rPr>
              <a:t>vSMT</a:t>
            </a:r>
            <a:r>
              <a:rPr lang="en-US">
                <a:solidFill>
                  <a:schemeClr val="bg1">
                    <a:lumMod val="65000"/>
                  </a:schemeClr>
                </a:solidFill>
              </a:rPr>
              <a:t>-IO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08FD2CC4-6612-4F16-AF74-411A54ECD70E}"/>
              </a:ext>
            </a:extLst>
          </p:cNvPr>
          <p:cNvSpPr txBox="1">
            <a:spLocks/>
          </p:cNvSpPr>
          <p:nvPr/>
        </p:nvSpPr>
        <p:spPr>
          <a:xfrm>
            <a:off x="8888002" y="629470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306581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E5163-7A50-4C03-8AF5-BF8E5A808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6898" y="-16933"/>
            <a:ext cx="78232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spc="-80" dirty="0"/>
              <a:t>Throughputs of eight benchmark pairs (</a:t>
            </a:r>
            <a:r>
              <a:rPr lang="en-US" sz="4000" spc="-80" dirty="0">
                <a:solidFill>
                  <a:srgbClr val="00B0F0"/>
                </a:solidFill>
              </a:rPr>
              <a:t>one vCPU on each hardware thread</a:t>
            </a:r>
            <a:r>
              <a:rPr lang="en-US" sz="4000" spc="-80" dirty="0"/>
              <a:t>)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C77052A-F2A1-4A1E-AE6E-675C2E61D126}"/>
              </a:ext>
            </a:extLst>
          </p:cNvPr>
          <p:cNvSpPr txBox="1">
            <a:spLocks/>
          </p:cNvSpPr>
          <p:nvPr/>
        </p:nvSpPr>
        <p:spPr>
          <a:xfrm>
            <a:off x="9326077" y="6404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19</a:t>
            </a:r>
          </a:p>
        </p:txBody>
      </p:sp>
      <p:pic>
        <p:nvPicPr>
          <p:cNvPr id="11" name="Picture 10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0EE35893-9F08-484D-837C-5C3A5EF6F0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127" y="1219267"/>
            <a:ext cx="9389745" cy="4908665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44BF448-7539-4E29-8691-5F757FC6E578}"/>
              </a:ext>
            </a:extLst>
          </p:cNvPr>
          <p:cNvCxnSpPr/>
          <p:nvPr/>
        </p:nvCxnSpPr>
        <p:spPr>
          <a:xfrm>
            <a:off x="2164080" y="3307080"/>
            <a:ext cx="854883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A496215A-8494-4810-AF03-57A22DB82D0E}"/>
              </a:ext>
            </a:extLst>
          </p:cNvPr>
          <p:cNvSpPr/>
          <p:nvPr/>
        </p:nvSpPr>
        <p:spPr>
          <a:xfrm>
            <a:off x="2647242" y="6029256"/>
            <a:ext cx="88589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*Throughputs are relative to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boosting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(shown with horizontal line at 100%)</a:t>
            </a:r>
          </a:p>
        </p:txBody>
      </p:sp>
    </p:spTree>
    <p:extLst>
      <p:ext uri="{BB962C8B-B14F-4D97-AF65-F5344CB8AC3E}">
        <p14:creationId xmlns:p14="http://schemas.microsoft.com/office/powerpoint/2010/main" val="197295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52A4A-BB41-4AA5-BCA5-27A98A7CF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118" y="88730"/>
            <a:ext cx="11611897" cy="1165880"/>
          </a:xfrm>
        </p:spPr>
        <p:txBody>
          <a:bodyPr>
            <a:normAutofit/>
          </a:bodyPr>
          <a:lstStyle/>
          <a:p>
            <a:pPr algn="ctr"/>
            <a:r>
              <a:rPr lang="en-US"/>
              <a:t>SMT is widely enabled in clouds</a:t>
            </a:r>
          </a:p>
        </p:txBody>
      </p:sp>
      <p:sp>
        <p:nvSpPr>
          <p:cNvPr id="30" name="Slide Number Placeholder 6">
            <a:extLst>
              <a:ext uri="{FF2B5EF4-FFF2-40B4-BE49-F238E27FC236}">
                <a16:creationId xmlns:a16="http://schemas.microsoft.com/office/drawing/2014/main" id="{019A1F83-A51A-4947-896C-CA664E4BC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115" y="6409284"/>
            <a:ext cx="2601839" cy="347524"/>
          </a:xfrm>
        </p:spPr>
        <p:txBody>
          <a:bodyPr/>
          <a:lstStyle/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t>2</a:t>
            </a:fld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E5C6AF2-210A-4EF2-89A3-E5F44848F8F6}"/>
              </a:ext>
            </a:extLst>
          </p:cNvPr>
          <p:cNvSpPr txBox="1"/>
          <p:nvPr/>
        </p:nvSpPr>
        <p:spPr>
          <a:xfrm>
            <a:off x="317118" y="1318156"/>
            <a:ext cx="11432431" cy="169277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/>
              <a:t>Most types of virtual machines (VMs) in public clouds run on processors with SMT (Simultaneous Multi-Threading) enabled.</a:t>
            </a:r>
          </a:p>
          <a:p>
            <a:pPr marL="914400" lvl="1" indent="-457200" algn="just">
              <a:buFont typeface="Calibri" panose="020F0502020204030204" pitchFamily="34" charset="0"/>
              <a:buChar char="−"/>
            </a:pPr>
            <a:r>
              <a:rPr lang="en-US" sz="2400"/>
              <a:t>A hardware thread may be dedicatedly used by a virtual CPU (vCPU).</a:t>
            </a:r>
            <a:endParaRPr lang="en-US" sz="2400">
              <a:cs typeface="Calibri" panose="020F0502020204030204"/>
            </a:endParaRPr>
          </a:p>
          <a:p>
            <a:pPr marL="914400" lvl="1" indent="-457200" algn="just">
              <a:buFont typeface="Calibri" panose="020F0502020204030204" pitchFamily="34" charset="0"/>
              <a:buChar char="−"/>
            </a:pPr>
            <a:r>
              <a:rPr lang="en-US" sz="2400"/>
              <a:t>It may also be time-shared by multiple vCPUs.</a:t>
            </a:r>
            <a:endParaRPr lang="en-US" sz="2400">
              <a:cs typeface="Calibri" panose="020F0502020204030204"/>
            </a:endParaRPr>
          </a:p>
        </p:txBody>
      </p:sp>
      <p:sp>
        <p:nvSpPr>
          <p:cNvPr id="9" name="TextBox 28">
            <a:extLst>
              <a:ext uri="{FF2B5EF4-FFF2-40B4-BE49-F238E27FC236}">
                <a16:creationId xmlns:a16="http://schemas.microsoft.com/office/drawing/2014/main" id="{867FF591-0198-4689-AA9C-6B7B9CAE0726}"/>
              </a:ext>
            </a:extLst>
          </p:cNvPr>
          <p:cNvSpPr txBox="1"/>
          <p:nvPr/>
        </p:nvSpPr>
        <p:spPr>
          <a:xfrm>
            <a:off x="2103217" y="6180433"/>
            <a:ext cx="2822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/>
              <a:t>Figure from internet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44250" y="3403150"/>
            <a:ext cx="3494412" cy="2794946"/>
            <a:chOff x="625304" y="1534521"/>
            <a:chExt cx="4997792" cy="4119304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5304" y="3668011"/>
              <a:ext cx="4997792" cy="198099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5304" y="1534521"/>
              <a:ext cx="4997792" cy="2148729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 rot="20870074">
              <a:off x="2379060" y="2812674"/>
              <a:ext cx="2334691" cy="76198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0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 rot="20870074">
              <a:off x="3570450" y="4527991"/>
              <a:ext cx="1754267" cy="53520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0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86683" y="3054472"/>
              <a:ext cx="2688864" cy="53309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300" b="1">
                  <a:solidFill>
                    <a:srgbClr val="FF0000"/>
                  </a:solidFill>
                </a:rPr>
                <a:t>SMT Disabled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34751" y="4975393"/>
              <a:ext cx="2540794" cy="67843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300" b="1">
                  <a:solidFill>
                    <a:srgbClr val="FF0000"/>
                  </a:solidFill>
                </a:rPr>
                <a:t>SMT Enabled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8E5C6AF2-210A-4EF2-89A3-E5F44848F8F6}"/>
              </a:ext>
            </a:extLst>
          </p:cNvPr>
          <p:cNvSpPr txBox="1"/>
          <p:nvPr/>
        </p:nvSpPr>
        <p:spPr>
          <a:xfrm>
            <a:off x="4338662" y="3921387"/>
            <a:ext cx="7590353" cy="163121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sz="2800"/>
              <a:t>Enabling SMT can improve system throughput.</a:t>
            </a:r>
          </a:p>
          <a:p>
            <a:pPr marL="914400" lvl="1" indent="-457200" algn="just">
              <a:buFont typeface="Calibri" panose="020F0502020204030204" pitchFamily="34" charset="0"/>
              <a:buChar char="−"/>
            </a:pPr>
            <a:r>
              <a:rPr lang="en-US" sz="2400"/>
              <a:t>Multiple hardware threads (HTs) share the hardware resources on each core.</a:t>
            </a:r>
          </a:p>
          <a:p>
            <a:pPr marL="914400" lvl="1" indent="-457200" algn="just">
              <a:buFont typeface="Calibri" panose="020F0502020204030204" pitchFamily="34" charset="0"/>
              <a:buChar char="−"/>
            </a:pPr>
            <a:r>
              <a:rPr lang="en-US" sz="2400"/>
              <a:t>Hardware resource utilization is increased.</a:t>
            </a:r>
          </a:p>
        </p:txBody>
      </p:sp>
    </p:spTree>
    <p:extLst>
      <p:ext uri="{BB962C8B-B14F-4D97-AF65-F5344CB8AC3E}">
        <p14:creationId xmlns:p14="http://schemas.microsoft.com/office/powerpoint/2010/main" val="2217112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C77052A-F2A1-4A1E-AE6E-675C2E61D126}"/>
              </a:ext>
            </a:extLst>
          </p:cNvPr>
          <p:cNvSpPr txBox="1">
            <a:spLocks/>
          </p:cNvSpPr>
          <p:nvPr/>
        </p:nvSpPr>
        <p:spPr>
          <a:xfrm>
            <a:off x="9326077" y="6404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20</a:t>
            </a:r>
          </a:p>
        </p:txBody>
      </p:sp>
      <p:pic>
        <p:nvPicPr>
          <p:cNvPr id="6" name="Picture 5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E14E87F6-6DD4-40FF-BC56-51D035C6A1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127" y="1219267"/>
            <a:ext cx="9389745" cy="490866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20FAFBD-2CDB-4B4F-B4B4-E01BC69504F0}"/>
              </a:ext>
            </a:extLst>
          </p:cNvPr>
          <p:cNvSpPr/>
          <p:nvPr/>
        </p:nvSpPr>
        <p:spPr>
          <a:xfrm>
            <a:off x="2484120" y="2148840"/>
            <a:ext cx="838200" cy="2895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B2929-FB48-4D87-B010-ACB48C82C4B4}"/>
              </a:ext>
            </a:extLst>
          </p:cNvPr>
          <p:cNvSpPr/>
          <p:nvPr/>
        </p:nvSpPr>
        <p:spPr>
          <a:xfrm>
            <a:off x="3582353" y="2149566"/>
            <a:ext cx="838200" cy="2895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7741CE-9DC1-4571-9DDC-2BF7100517E7}"/>
              </a:ext>
            </a:extLst>
          </p:cNvPr>
          <p:cNvSpPr/>
          <p:nvPr/>
        </p:nvSpPr>
        <p:spPr>
          <a:xfrm>
            <a:off x="4680586" y="2148840"/>
            <a:ext cx="838200" cy="2895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E7BA62-F067-42F6-B506-77577D365B8D}"/>
              </a:ext>
            </a:extLst>
          </p:cNvPr>
          <p:cNvSpPr/>
          <p:nvPr/>
        </p:nvSpPr>
        <p:spPr>
          <a:xfrm>
            <a:off x="5768816" y="2148840"/>
            <a:ext cx="838200" cy="2895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52D6432-676E-47DC-8D38-82831462AC5D}"/>
              </a:ext>
            </a:extLst>
          </p:cNvPr>
          <p:cNvSpPr/>
          <p:nvPr/>
        </p:nvSpPr>
        <p:spPr>
          <a:xfrm>
            <a:off x="6877052" y="2148840"/>
            <a:ext cx="838200" cy="2895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0CD827B-6BE4-4C58-9B04-0AF78622D7F8}"/>
              </a:ext>
            </a:extLst>
          </p:cNvPr>
          <p:cNvSpPr/>
          <p:nvPr/>
        </p:nvSpPr>
        <p:spPr>
          <a:xfrm>
            <a:off x="7970048" y="2148840"/>
            <a:ext cx="838200" cy="2895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D41F315-59CA-45EA-863E-3B44851030D4}"/>
              </a:ext>
            </a:extLst>
          </p:cNvPr>
          <p:cNvSpPr/>
          <p:nvPr/>
        </p:nvSpPr>
        <p:spPr>
          <a:xfrm>
            <a:off x="9063044" y="2148840"/>
            <a:ext cx="838200" cy="2895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B1C6F5D-B64B-404D-894C-DEB55D5C222C}"/>
              </a:ext>
            </a:extLst>
          </p:cNvPr>
          <p:cNvSpPr/>
          <p:nvPr/>
        </p:nvSpPr>
        <p:spPr>
          <a:xfrm>
            <a:off x="10175803" y="2148840"/>
            <a:ext cx="537114" cy="2895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35935AC-BD29-456B-9B27-B38329EB7B14}"/>
              </a:ext>
            </a:extLst>
          </p:cNvPr>
          <p:cNvSpPr/>
          <p:nvPr/>
        </p:nvSpPr>
        <p:spPr>
          <a:xfrm rot="5400000">
            <a:off x="6436657" y="658653"/>
            <a:ext cx="330243" cy="2895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C5C9848-22BA-4768-AC39-1E958AE97880}"/>
              </a:ext>
            </a:extLst>
          </p:cNvPr>
          <p:cNvCxnSpPr/>
          <p:nvPr/>
        </p:nvCxnSpPr>
        <p:spPr>
          <a:xfrm>
            <a:off x="2164080" y="3307080"/>
            <a:ext cx="854883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B9F3B7B6-20C9-43A2-8A88-49306C9ED024}"/>
              </a:ext>
            </a:extLst>
          </p:cNvPr>
          <p:cNvSpPr/>
          <p:nvPr/>
        </p:nvSpPr>
        <p:spPr>
          <a:xfrm rot="21224582">
            <a:off x="2695288" y="5120160"/>
            <a:ext cx="594360" cy="881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98783C1-80C9-4BE9-8016-A05A01D8603B}"/>
              </a:ext>
            </a:extLst>
          </p:cNvPr>
          <p:cNvSpPr/>
          <p:nvPr/>
        </p:nvSpPr>
        <p:spPr>
          <a:xfrm rot="21224582">
            <a:off x="3779946" y="5120161"/>
            <a:ext cx="594360" cy="881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7E0310-34B3-4F96-BB99-D72F67266AE7}"/>
              </a:ext>
            </a:extLst>
          </p:cNvPr>
          <p:cNvSpPr/>
          <p:nvPr/>
        </p:nvSpPr>
        <p:spPr>
          <a:xfrm rot="21224582">
            <a:off x="4802506" y="5129561"/>
            <a:ext cx="594360" cy="881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D9B8EF-6296-4380-9E5B-9821167E4E21}"/>
              </a:ext>
            </a:extLst>
          </p:cNvPr>
          <p:cNvSpPr/>
          <p:nvPr/>
        </p:nvSpPr>
        <p:spPr>
          <a:xfrm rot="21224582">
            <a:off x="5961170" y="5106473"/>
            <a:ext cx="594360" cy="881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10A41A-F019-4BE3-9DD9-43013D5BD567}"/>
              </a:ext>
            </a:extLst>
          </p:cNvPr>
          <p:cNvSpPr/>
          <p:nvPr/>
        </p:nvSpPr>
        <p:spPr>
          <a:xfrm rot="21224582">
            <a:off x="7068823" y="5121859"/>
            <a:ext cx="594360" cy="881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C574483-8687-4230-881D-41EBDDD53D42}"/>
              </a:ext>
            </a:extLst>
          </p:cNvPr>
          <p:cNvSpPr/>
          <p:nvPr/>
        </p:nvSpPr>
        <p:spPr>
          <a:xfrm rot="21224582">
            <a:off x="8142394" y="5120161"/>
            <a:ext cx="594360" cy="881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6A5CA82-8C33-4FDE-8885-3013D2922CD2}"/>
              </a:ext>
            </a:extLst>
          </p:cNvPr>
          <p:cNvSpPr/>
          <p:nvPr/>
        </p:nvSpPr>
        <p:spPr>
          <a:xfrm rot="21224582">
            <a:off x="9261020" y="5126206"/>
            <a:ext cx="594360" cy="881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7B39DFF-1B2F-450E-B51D-0F6A4D3AA48F}"/>
              </a:ext>
            </a:extLst>
          </p:cNvPr>
          <p:cNvSpPr/>
          <p:nvPr/>
        </p:nvSpPr>
        <p:spPr>
          <a:xfrm rot="21224582">
            <a:off x="10360664" y="5145299"/>
            <a:ext cx="594360" cy="881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BEE5186-FAFA-40AE-8738-5F7813154992}"/>
              </a:ext>
            </a:extLst>
          </p:cNvPr>
          <p:cNvSpPr/>
          <p:nvPr/>
        </p:nvSpPr>
        <p:spPr>
          <a:xfrm>
            <a:off x="983995" y="6031080"/>
            <a:ext cx="109090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vSMT</a:t>
            </a:r>
            <a:r>
              <a:rPr lang="en-US" sz="2400" dirty="0"/>
              <a:t>-IO and </a:t>
            </a:r>
            <a:r>
              <a:rPr lang="en-US" sz="2400" i="1" dirty="0"/>
              <a:t>polling</a:t>
            </a:r>
            <a:r>
              <a:rPr lang="en-US" sz="2400" dirty="0"/>
              <a:t> achieve similar I/O throughput.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5D7F5273-61DA-497E-9F1F-5A31B8A37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6898" y="-16933"/>
            <a:ext cx="78232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spc="-80" dirty="0"/>
              <a:t>Throughputs of eight benchmark pairs (</a:t>
            </a:r>
            <a:r>
              <a:rPr lang="en-US" sz="4000" spc="-80" dirty="0">
                <a:solidFill>
                  <a:srgbClr val="00B0F0"/>
                </a:solidFill>
              </a:rPr>
              <a:t>one vCPU on each hardware thread</a:t>
            </a:r>
            <a:r>
              <a:rPr lang="en-US" sz="4000" spc="-8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669254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C77052A-F2A1-4A1E-AE6E-675C2E61D126}"/>
              </a:ext>
            </a:extLst>
          </p:cNvPr>
          <p:cNvSpPr txBox="1">
            <a:spLocks/>
          </p:cNvSpPr>
          <p:nvPr/>
        </p:nvSpPr>
        <p:spPr>
          <a:xfrm>
            <a:off x="9326077" y="6404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21</a:t>
            </a:r>
          </a:p>
        </p:txBody>
      </p:sp>
      <p:pic>
        <p:nvPicPr>
          <p:cNvPr id="6" name="Picture 5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D365F7BE-51E2-4D73-B403-C7A93F3016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127" y="1219267"/>
            <a:ext cx="9389745" cy="490866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E65FC70-9895-4DBD-AD15-004BA18C501C}"/>
              </a:ext>
            </a:extLst>
          </p:cNvPr>
          <p:cNvSpPr/>
          <p:nvPr/>
        </p:nvSpPr>
        <p:spPr>
          <a:xfrm>
            <a:off x="2620224" y="2148840"/>
            <a:ext cx="686856" cy="2895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522330-E501-4332-B85E-BB79D5E3B598}"/>
              </a:ext>
            </a:extLst>
          </p:cNvPr>
          <p:cNvSpPr/>
          <p:nvPr/>
        </p:nvSpPr>
        <p:spPr>
          <a:xfrm>
            <a:off x="3718457" y="2149566"/>
            <a:ext cx="686856" cy="2895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3F45970-0485-4B3D-9389-89F2EF342EA8}"/>
              </a:ext>
            </a:extLst>
          </p:cNvPr>
          <p:cNvSpPr/>
          <p:nvPr/>
        </p:nvSpPr>
        <p:spPr>
          <a:xfrm>
            <a:off x="4816690" y="2346960"/>
            <a:ext cx="686856" cy="2697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C55196D-2E6E-4A84-9D46-AF35CCCE9C80}"/>
              </a:ext>
            </a:extLst>
          </p:cNvPr>
          <p:cNvSpPr/>
          <p:nvPr/>
        </p:nvSpPr>
        <p:spPr>
          <a:xfrm>
            <a:off x="5913120" y="2346960"/>
            <a:ext cx="663416" cy="2697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3A58BB-0453-4312-B157-74ABBD2B012D}"/>
              </a:ext>
            </a:extLst>
          </p:cNvPr>
          <p:cNvSpPr/>
          <p:nvPr/>
        </p:nvSpPr>
        <p:spPr>
          <a:xfrm>
            <a:off x="7016212" y="2346960"/>
            <a:ext cx="692677" cy="2697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A083BEF-14D0-4147-817E-3FBC0CB5F5C5}"/>
              </a:ext>
            </a:extLst>
          </p:cNvPr>
          <p:cNvSpPr/>
          <p:nvPr/>
        </p:nvSpPr>
        <p:spPr>
          <a:xfrm>
            <a:off x="8109209" y="2346960"/>
            <a:ext cx="692677" cy="2697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E4DC15-A437-4E6F-ACB6-E3A4BD79385C}"/>
              </a:ext>
            </a:extLst>
          </p:cNvPr>
          <p:cNvSpPr/>
          <p:nvPr/>
        </p:nvSpPr>
        <p:spPr>
          <a:xfrm>
            <a:off x="9208566" y="2148840"/>
            <a:ext cx="692677" cy="2895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40B610D-0606-439E-ADF2-905CF6F852AC}"/>
              </a:ext>
            </a:extLst>
          </p:cNvPr>
          <p:cNvSpPr/>
          <p:nvPr/>
        </p:nvSpPr>
        <p:spPr>
          <a:xfrm>
            <a:off x="10295201" y="2148840"/>
            <a:ext cx="402476" cy="2895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8FEC5E3-11E2-4DAD-9651-D312343C2B5A}"/>
              </a:ext>
            </a:extLst>
          </p:cNvPr>
          <p:cNvCxnSpPr/>
          <p:nvPr/>
        </p:nvCxnSpPr>
        <p:spPr>
          <a:xfrm>
            <a:off x="2164080" y="3307080"/>
            <a:ext cx="854883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53168B6C-98BD-485F-AEDF-0D2073A51CE3}"/>
              </a:ext>
            </a:extLst>
          </p:cNvPr>
          <p:cNvSpPr/>
          <p:nvPr/>
        </p:nvSpPr>
        <p:spPr>
          <a:xfrm rot="21224582">
            <a:off x="2695288" y="5120160"/>
            <a:ext cx="594360" cy="881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19F2F4C-0315-4AF3-A812-2B190DF032C6}"/>
              </a:ext>
            </a:extLst>
          </p:cNvPr>
          <p:cNvSpPr/>
          <p:nvPr/>
        </p:nvSpPr>
        <p:spPr>
          <a:xfrm rot="21224582">
            <a:off x="3779946" y="5120161"/>
            <a:ext cx="594360" cy="881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3848738-5C91-45DB-81C2-028DAA972C3D}"/>
              </a:ext>
            </a:extLst>
          </p:cNvPr>
          <p:cNvSpPr/>
          <p:nvPr/>
        </p:nvSpPr>
        <p:spPr>
          <a:xfrm rot="21224582">
            <a:off x="4802506" y="5129561"/>
            <a:ext cx="594360" cy="881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D2D962C-1947-42B2-B01A-07C238B5B372}"/>
              </a:ext>
            </a:extLst>
          </p:cNvPr>
          <p:cNvSpPr/>
          <p:nvPr/>
        </p:nvSpPr>
        <p:spPr>
          <a:xfrm rot="21224582">
            <a:off x="5961170" y="5106473"/>
            <a:ext cx="594360" cy="881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91FB200-ADA9-4DB2-96AE-2A3C848DFB39}"/>
              </a:ext>
            </a:extLst>
          </p:cNvPr>
          <p:cNvSpPr/>
          <p:nvPr/>
        </p:nvSpPr>
        <p:spPr>
          <a:xfrm rot="21224582">
            <a:off x="7068823" y="5121859"/>
            <a:ext cx="594360" cy="881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2596F96-9C9E-47B7-B01D-FB03A3244801}"/>
              </a:ext>
            </a:extLst>
          </p:cNvPr>
          <p:cNvSpPr/>
          <p:nvPr/>
        </p:nvSpPr>
        <p:spPr>
          <a:xfrm rot="21224582">
            <a:off x="8142394" y="5120161"/>
            <a:ext cx="594360" cy="881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7E28379-48AB-4A49-B5D1-E94FB943CC60}"/>
              </a:ext>
            </a:extLst>
          </p:cNvPr>
          <p:cNvSpPr/>
          <p:nvPr/>
        </p:nvSpPr>
        <p:spPr>
          <a:xfrm rot="21224582">
            <a:off x="9261020" y="5126206"/>
            <a:ext cx="594360" cy="881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FDBEAAB-A35A-4C6C-8E37-4EC0E5ED7B46}"/>
              </a:ext>
            </a:extLst>
          </p:cNvPr>
          <p:cNvSpPr/>
          <p:nvPr/>
        </p:nvSpPr>
        <p:spPr>
          <a:xfrm rot="21224582">
            <a:off x="10360664" y="5145299"/>
            <a:ext cx="594360" cy="881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96215A-8494-4810-AF03-57A22DB82D0E}"/>
              </a:ext>
            </a:extLst>
          </p:cNvPr>
          <p:cNvSpPr/>
          <p:nvPr/>
        </p:nvSpPr>
        <p:spPr>
          <a:xfrm>
            <a:off x="893135" y="6012302"/>
            <a:ext cx="10909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I/O workload throughput increased by 46% relative to </a:t>
            </a:r>
            <a:r>
              <a:rPr lang="en-US" sz="2400" i="1" dirty="0"/>
              <a:t>priority boosting</a:t>
            </a:r>
            <a:r>
              <a:rPr lang="en-US" sz="2400" dirty="0"/>
              <a:t> and by 28% relative to </a:t>
            </a:r>
            <a:r>
              <a:rPr lang="en-US" sz="2400" i="1" dirty="0"/>
              <a:t>polling with timeout</a:t>
            </a:r>
            <a:r>
              <a:rPr lang="en-US" sz="2400" dirty="0"/>
              <a:t>.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623A0B76-B554-4763-95DC-1FD5A5937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6898" y="-16933"/>
            <a:ext cx="78232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spc="-80" dirty="0"/>
              <a:t>Throughputs of eight benchmark pairs (</a:t>
            </a:r>
            <a:r>
              <a:rPr lang="en-US" sz="4000" spc="-80" dirty="0">
                <a:solidFill>
                  <a:srgbClr val="00B0F0"/>
                </a:solidFill>
              </a:rPr>
              <a:t>one vCPU on each hardware thread</a:t>
            </a:r>
            <a:r>
              <a:rPr lang="en-US" sz="4000" spc="-8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362033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C77052A-F2A1-4A1E-AE6E-675C2E61D126}"/>
              </a:ext>
            </a:extLst>
          </p:cNvPr>
          <p:cNvSpPr txBox="1">
            <a:spLocks/>
          </p:cNvSpPr>
          <p:nvPr/>
        </p:nvSpPr>
        <p:spPr>
          <a:xfrm>
            <a:off x="9326077" y="6404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22</a:t>
            </a:r>
          </a:p>
        </p:txBody>
      </p:sp>
      <p:pic>
        <p:nvPicPr>
          <p:cNvPr id="6" name="Picture 5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01C5699B-2E9E-40E0-A475-117369A617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127" y="1219267"/>
            <a:ext cx="9389745" cy="490866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13FF2E8-1C05-49D6-AE27-E4C544082BAD}"/>
              </a:ext>
            </a:extLst>
          </p:cNvPr>
          <p:cNvSpPr/>
          <p:nvPr/>
        </p:nvSpPr>
        <p:spPr>
          <a:xfrm>
            <a:off x="2172958" y="2145391"/>
            <a:ext cx="411354" cy="2895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08A5F0D-6F2E-4E2B-8503-3252D7A90BA8}"/>
              </a:ext>
            </a:extLst>
          </p:cNvPr>
          <p:cNvSpPr/>
          <p:nvPr/>
        </p:nvSpPr>
        <p:spPr>
          <a:xfrm flipH="1">
            <a:off x="3255020" y="2149566"/>
            <a:ext cx="426697" cy="2895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407F43-28E0-4A1F-BEF0-3947D842D9BF}"/>
              </a:ext>
            </a:extLst>
          </p:cNvPr>
          <p:cNvSpPr/>
          <p:nvPr/>
        </p:nvSpPr>
        <p:spPr>
          <a:xfrm flipH="1">
            <a:off x="4353151" y="2346960"/>
            <a:ext cx="426697" cy="2697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4A70F25-50F5-4CD3-ADFC-F9950B5BA580}"/>
              </a:ext>
            </a:extLst>
          </p:cNvPr>
          <p:cNvSpPr/>
          <p:nvPr/>
        </p:nvSpPr>
        <p:spPr>
          <a:xfrm flipH="1">
            <a:off x="5420802" y="2346960"/>
            <a:ext cx="455476" cy="2697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E141FEF-6149-4906-851A-E584757FA69C}"/>
              </a:ext>
            </a:extLst>
          </p:cNvPr>
          <p:cNvSpPr/>
          <p:nvPr/>
        </p:nvSpPr>
        <p:spPr>
          <a:xfrm flipH="1">
            <a:off x="6381384" y="2303491"/>
            <a:ext cx="597985" cy="27409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0F97F5B-A7B2-4624-B54F-13975E955FED}"/>
              </a:ext>
            </a:extLst>
          </p:cNvPr>
          <p:cNvSpPr/>
          <p:nvPr/>
        </p:nvSpPr>
        <p:spPr>
          <a:xfrm flipH="1">
            <a:off x="7474382" y="2346960"/>
            <a:ext cx="597985" cy="2697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051386-4B33-4C46-A7C7-253EEA9ED320}"/>
              </a:ext>
            </a:extLst>
          </p:cNvPr>
          <p:cNvSpPr/>
          <p:nvPr/>
        </p:nvSpPr>
        <p:spPr>
          <a:xfrm flipH="1">
            <a:off x="8581701" y="2148840"/>
            <a:ext cx="590024" cy="2895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F85A79E-3CCE-430D-9E41-CF9F76EEC3EE}"/>
              </a:ext>
            </a:extLst>
          </p:cNvPr>
          <p:cNvSpPr/>
          <p:nvPr/>
        </p:nvSpPr>
        <p:spPr>
          <a:xfrm flipH="1">
            <a:off x="9801836" y="2148840"/>
            <a:ext cx="471763" cy="2895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20DF919-2B81-4AE9-BA92-48CB878930DD}"/>
              </a:ext>
            </a:extLst>
          </p:cNvPr>
          <p:cNvSpPr/>
          <p:nvPr/>
        </p:nvSpPr>
        <p:spPr>
          <a:xfrm rot="21224582">
            <a:off x="2023428" y="5119886"/>
            <a:ext cx="594360" cy="9302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5424808-AB29-4574-A5BE-E5940DE80FCA}"/>
              </a:ext>
            </a:extLst>
          </p:cNvPr>
          <p:cNvSpPr/>
          <p:nvPr/>
        </p:nvSpPr>
        <p:spPr>
          <a:xfrm rot="21224582">
            <a:off x="3182091" y="5138093"/>
            <a:ext cx="594360" cy="881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72F1DBE-4626-4CBC-A57A-CBDD19F066F2}"/>
              </a:ext>
            </a:extLst>
          </p:cNvPr>
          <p:cNvSpPr/>
          <p:nvPr/>
        </p:nvSpPr>
        <p:spPr>
          <a:xfrm rot="21224582">
            <a:off x="4240851" y="5144441"/>
            <a:ext cx="594360" cy="881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0BD7D5C-E190-4F2A-97E9-8F3BAC49F9B2}"/>
              </a:ext>
            </a:extLst>
          </p:cNvPr>
          <p:cNvSpPr/>
          <p:nvPr/>
        </p:nvSpPr>
        <p:spPr>
          <a:xfrm rot="21224582">
            <a:off x="5348748" y="5120160"/>
            <a:ext cx="594360" cy="881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04E75C2-8BA4-406A-BAE2-ADA51DB4BD21}"/>
              </a:ext>
            </a:extLst>
          </p:cNvPr>
          <p:cNvSpPr/>
          <p:nvPr/>
        </p:nvSpPr>
        <p:spPr>
          <a:xfrm rot="21224582">
            <a:off x="6455597" y="5120160"/>
            <a:ext cx="594360" cy="881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BA2149-FB61-416A-87D2-5C60D2839DB7}"/>
              </a:ext>
            </a:extLst>
          </p:cNvPr>
          <p:cNvSpPr/>
          <p:nvPr/>
        </p:nvSpPr>
        <p:spPr>
          <a:xfrm rot="21224582">
            <a:off x="7500457" y="5120159"/>
            <a:ext cx="594360" cy="881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8EE6469-EFF6-4635-8808-BEB307A449E1}"/>
              </a:ext>
            </a:extLst>
          </p:cNvPr>
          <p:cNvSpPr/>
          <p:nvPr/>
        </p:nvSpPr>
        <p:spPr>
          <a:xfrm rot="21224582">
            <a:off x="8671806" y="5141272"/>
            <a:ext cx="594360" cy="10099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F82DB95-5F3B-49D4-A15D-37023C4F01A2}"/>
              </a:ext>
            </a:extLst>
          </p:cNvPr>
          <p:cNvSpPr/>
          <p:nvPr/>
        </p:nvSpPr>
        <p:spPr>
          <a:xfrm rot="21224582">
            <a:off x="9669940" y="5152727"/>
            <a:ext cx="594360" cy="881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A979DC7-9652-4752-9914-6ADB1F35B4EE}"/>
              </a:ext>
            </a:extLst>
          </p:cNvPr>
          <p:cNvSpPr/>
          <p:nvPr/>
        </p:nvSpPr>
        <p:spPr>
          <a:xfrm flipH="1">
            <a:off x="2261243" y="2987040"/>
            <a:ext cx="426697" cy="658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A20A11D-7CB3-4514-8ECC-44FD55604D24}"/>
              </a:ext>
            </a:extLst>
          </p:cNvPr>
          <p:cNvSpPr/>
          <p:nvPr/>
        </p:nvSpPr>
        <p:spPr>
          <a:xfrm flipH="1">
            <a:off x="3328309" y="2858758"/>
            <a:ext cx="426697" cy="8615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212CA75-0659-435E-A7E9-DB71FFF2FCE3}"/>
              </a:ext>
            </a:extLst>
          </p:cNvPr>
          <p:cNvSpPr/>
          <p:nvPr/>
        </p:nvSpPr>
        <p:spPr>
          <a:xfrm flipH="1">
            <a:off x="4454762" y="2740527"/>
            <a:ext cx="426697" cy="8615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F569182-9526-46CC-AA32-6AC214AC5383}"/>
              </a:ext>
            </a:extLst>
          </p:cNvPr>
          <p:cNvSpPr/>
          <p:nvPr/>
        </p:nvSpPr>
        <p:spPr>
          <a:xfrm flipH="1">
            <a:off x="5582344" y="2844430"/>
            <a:ext cx="426697" cy="8615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BFA21AC-6F20-4B11-8A53-5A3F5A4E72A2}"/>
              </a:ext>
            </a:extLst>
          </p:cNvPr>
          <p:cNvSpPr/>
          <p:nvPr/>
        </p:nvSpPr>
        <p:spPr>
          <a:xfrm flipH="1">
            <a:off x="6637282" y="2766031"/>
            <a:ext cx="426697" cy="8615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E389FF-C600-42D0-96D3-6BC2145DABAC}"/>
              </a:ext>
            </a:extLst>
          </p:cNvPr>
          <p:cNvSpPr/>
          <p:nvPr/>
        </p:nvSpPr>
        <p:spPr>
          <a:xfrm flipH="1">
            <a:off x="7779889" y="2784243"/>
            <a:ext cx="426697" cy="8615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026012A-3EE0-4BBF-9C79-574C28A141E4}"/>
              </a:ext>
            </a:extLst>
          </p:cNvPr>
          <p:cNvSpPr/>
          <p:nvPr/>
        </p:nvSpPr>
        <p:spPr>
          <a:xfrm flipH="1">
            <a:off x="8873538" y="2740843"/>
            <a:ext cx="426697" cy="1068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19770E0-0D20-4373-9C12-10D6ED5B00C9}"/>
              </a:ext>
            </a:extLst>
          </p:cNvPr>
          <p:cNvSpPr/>
          <p:nvPr/>
        </p:nvSpPr>
        <p:spPr>
          <a:xfrm flipH="1">
            <a:off x="9970739" y="2838880"/>
            <a:ext cx="426697" cy="1068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191E680-37A9-4F49-A9A0-2C0B200A4B28}"/>
              </a:ext>
            </a:extLst>
          </p:cNvPr>
          <p:cNvCxnSpPr/>
          <p:nvPr/>
        </p:nvCxnSpPr>
        <p:spPr>
          <a:xfrm>
            <a:off x="2164080" y="3307080"/>
            <a:ext cx="854883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A496215A-8494-4810-AF03-57A22DB82D0E}"/>
              </a:ext>
            </a:extLst>
          </p:cNvPr>
          <p:cNvSpPr/>
          <p:nvPr/>
        </p:nvSpPr>
        <p:spPr>
          <a:xfrm>
            <a:off x="871870" y="5980819"/>
            <a:ext cx="111550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Throughput of computation workload (</a:t>
            </a:r>
            <a:r>
              <a:rPr lang="en-US" sz="2400" dirty="0" err="1"/>
              <a:t>Matmul</a:t>
            </a:r>
            <a:r>
              <a:rPr lang="en-US" sz="2400" dirty="0"/>
              <a:t>) increased by 38%, 15% and 28%, respectively, relative to </a:t>
            </a:r>
            <a:r>
              <a:rPr lang="en-US" sz="2400" i="1" dirty="0"/>
              <a:t>Polling</a:t>
            </a:r>
            <a:r>
              <a:rPr lang="en-US" sz="2400" dirty="0"/>
              <a:t>, </a:t>
            </a:r>
            <a:r>
              <a:rPr lang="en-US" sz="2400" i="1" dirty="0"/>
              <a:t>priority boosting </a:t>
            </a:r>
            <a:r>
              <a:rPr lang="en-US" sz="2400" dirty="0"/>
              <a:t>and </a:t>
            </a:r>
            <a:r>
              <a:rPr lang="en-US" sz="2400" i="1" dirty="0"/>
              <a:t>polling with timeout.</a:t>
            </a:r>
            <a:endParaRPr lang="en-US" sz="2400" dirty="0"/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8E22228C-8750-47C4-A2B6-3B75DECE5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8636" y="26936"/>
            <a:ext cx="78232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spc="-80" dirty="0"/>
              <a:t>Throughputs of eight benchmark pairs (</a:t>
            </a:r>
            <a:r>
              <a:rPr lang="en-US" sz="4000" spc="-80" dirty="0">
                <a:solidFill>
                  <a:srgbClr val="00B0F0"/>
                </a:solidFill>
              </a:rPr>
              <a:t>one vCPU on each hardware thread</a:t>
            </a:r>
            <a:r>
              <a:rPr lang="en-US" sz="4000" spc="-8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270858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E5163-7A50-4C03-8AF5-BF8E5A808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07969"/>
            <a:ext cx="8490545" cy="1055071"/>
          </a:xfrm>
        </p:spPr>
        <p:txBody>
          <a:bodyPr>
            <a:normAutofit fontScale="90000"/>
          </a:bodyPr>
          <a:lstStyle/>
          <a:p>
            <a:pPr algn="ctr"/>
            <a:r>
              <a:rPr lang="en-US" spc="-100" dirty="0"/>
              <a:t>Throughputs of eight benchmark pairs</a:t>
            </a:r>
            <a:br>
              <a:rPr lang="en-US" spc="-100" dirty="0"/>
            </a:br>
            <a:r>
              <a:rPr lang="en-US" spc="-100" dirty="0"/>
              <a:t>(</a:t>
            </a:r>
            <a:r>
              <a:rPr lang="en-US" spc="-100" dirty="0">
                <a:solidFill>
                  <a:srgbClr val="00B0F0"/>
                </a:solidFill>
              </a:rPr>
              <a:t>two vCPUs time-share a hardware thread</a:t>
            </a:r>
            <a:r>
              <a:rPr lang="en-US" spc="-100" dirty="0"/>
              <a:t>)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C77052A-F2A1-4A1E-AE6E-675C2E61D126}"/>
              </a:ext>
            </a:extLst>
          </p:cNvPr>
          <p:cNvSpPr txBox="1">
            <a:spLocks/>
          </p:cNvSpPr>
          <p:nvPr/>
        </p:nvSpPr>
        <p:spPr>
          <a:xfrm>
            <a:off x="9184241" y="6326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pPr/>
              <a:t>23</a:t>
            </a:fld>
            <a:endParaRPr lang="en-US" sz="2400">
              <a:solidFill>
                <a:schemeClr val="tx1"/>
              </a:solidFill>
            </a:endParaRPr>
          </a:p>
        </p:txBody>
      </p:sp>
      <p:pic>
        <p:nvPicPr>
          <p:cNvPr id="16" name="Picture 15" descr="A picture containing fence&#10;&#10;Description automatically generated">
            <a:extLst>
              <a:ext uri="{FF2B5EF4-FFF2-40B4-BE49-F238E27FC236}">
                <a16:creationId xmlns:a16="http://schemas.microsoft.com/office/drawing/2014/main" id="{C2DD5FE4-EFC7-4759-90FE-209C2D9387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412" y="1214437"/>
            <a:ext cx="8639175" cy="442912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814A41B-3E2C-4BEB-8BEF-A9197EE293D1}"/>
              </a:ext>
            </a:extLst>
          </p:cNvPr>
          <p:cNvSpPr/>
          <p:nvPr/>
        </p:nvSpPr>
        <p:spPr>
          <a:xfrm>
            <a:off x="175162" y="6027003"/>
            <a:ext cx="116628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I/O workload throughput increased by 30% relative to </a:t>
            </a:r>
            <a:r>
              <a:rPr lang="en-US" sz="2400" i="1" dirty="0"/>
              <a:t>polling with timeout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Computation workload throughput increased by 18% relative to </a:t>
            </a:r>
            <a:r>
              <a:rPr lang="en-US" sz="2400" i="1" dirty="0"/>
              <a:t>priority boosting</a:t>
            </a:r>
            <a:r>
              <a:rPr lang="en-US" sz="2400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806995" y="5542062"/>
            <a:ext cx="88973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Throughputs are relative to priority boosting (shown with horizontal line at 100%).</a:t>
            </a:r>
          </a:p>
        </p:txBody>
      </p:sp>
      <p:sp>
        <p:nvSpPr>
          <p:cNvPr id="5" name="Rectangle 4"/>
          <p:cNvSpPr/>
          <p:nvPr/>
        </p:nvSpPr>
        <p:spPr>
          <a:xfrm>
            <a:off x="2517259" y="2105248"/>
            <a:ext cx="473149" cy="71238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41529" y="1747281"/>
            <a:ext cx="473149" cy="71238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23266" y="1761456"/>
            <a:ext cx="473149" cy="71238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83744" y="2137145"/>
            <a:ext cx="473149" cy="786808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18647" y="1864246"/>
            <a:ext cx="473149" cy="953383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503927" y="1988287"/>
            <a:ext cx="473149" cy="71238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506934" y="1938666"/>
            <a:ext cx="473149" cy="71238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9531200" y="2091066"/>
            <a:ext cx="473149" cy="71238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839780" y="2651059"/>
            <a:ext cx="473149" cy="71238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842784" y="2516374"/>
            <a:ext cx="473149" cy="71238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845784" y="2583710"/>
            <a:ext cx="473149" cy="71238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827522" y="2597885"/>
            <a:ext cx="473149" cy="71238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873059" y="2665221"/>
            <a:ext cx="473149" cy="71238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851246" y="2484468"/>
            <a:ext cx="473149" cy="71238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843626" y="2636868"/>
            <a:ext cx="473149" cy="71238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9853704" y="2604969"/>
            <a:ext cx="473149" cy="71238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2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7" grpId="0" animBg="1"/>
      <p:bldP spid="17" grpId="1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E5163-7A50-4C03-8AF5-BF8E5A808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2" y="143173"/>
            <a:ext cx="9770533" cy="1055071"/>
          </a:xfrm>
        </p:spPr>
        <p:txBody>
          <a:bodyPr>
            <a:normAutofit fontScale="90000"/>
          </a:bodyPr>
          <a:lstStyle/>
          <a:p>
            <a:pPr algn="ctr"/>
            <a:r>
              <a:rPr lang="en-US" spc="-100" dirty="0"/>
              <a:t>Analyzing performance Improvement</a:t>
            </a:r>
            <a:br>
              <a:rPr lang="en-US" spc="-100" dirty="0"/>
            </a:br>
            <a:r>
              <a:rPr lang="en-US" spc="-100" dirty="0"/>
              <a:t>with DBT1 and </a:t>
            </a:r>
            <a:r>
              <a:rPr lang="en-US" spc="-100" dirty="0" err="1"/>
              <a:t>MultipleClassify</a:t>
            </a:r>
            <a:endParaRPr lang="en-US" spc="-100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C77052A-F2A1-4A1E-AE6E-675C2E61D126}"/>
              </a:ext>
            </a:extLst>
          </p:cNvPr>
          <p:cNvSpPr txBox="1">
            <a:spLocks/>
          </p:cNvSpPr>
          <p:nvPr/>
        </p:nvSpPr>
        <p:spPr>
          <a:xfrm>
            <a:off x="9184241" y="6326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pPr/>
              <a:t>24</a:t>
            </a:fld>
            <a:endParaRPr lang="en-US" sz="2400">
              <a:solidFill>
                <a:schemeClr val="tx1"/>
              </a:solidFill>
            </a:endParaRPr>
          </a:p>
        </p:txBody>
      </p:sp>
      <p:pic>
        <p:nvPicPr>
          <p:cNvPr id="16" name="Picture 15" descr="A picture containing fence&#10;&#10;Description automatically generated">
            <a:extLst>
              <a:ext uri="{FF2B5EF4-FFF2-40B4-BE49-F238E27FC236}">
                <a16:creationId xmlns:a16="http://schemas.microsoft.com/office/drawing/2014/main" id="{C2DD5FE4-EFC7-4759-90FE-209C2D9387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412" y="1214437"/>
            <a:ext cx="8639175" cy="442912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15EF005-83C8-4388-9AE1-A1DF910710D0}"/>
              </a:ext>
            </a:extLst>
          </p:cNvPr>
          <p:cNvSpPr/>
          <p:nvPr/>
        </p:nvSpPr>
        <p:spPr>
          <a:xfrm>
            <a:off x="6375303" y="1752600"/>
            <a:ext cx="1077057" cy="3951922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4102E1-43C7-4751-A7BA-4C6E9443161F}"/>
              </a:ext>
            </a:extLst>
          </p:cNvPr>
          <p:cNvSpPr/>
          <p:nvPr/>
        </p:nvSpPr>
        <p:spPr>
          <a:xfrm>
            <a:off x="2791755" y="5643562"/>
            <a:ext cx="88973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Throughputs are relative to priority boosting (shown with horizontal line at 100%).</a:t>
            </a:r>
          </a:p>
        </p:txBody>
      </p:sp>
    </p:spTree>
    <p:extLst>
      <p:ext uri="{BB962C8B-B14F-4D97-AF65-F5344CB8AC3E}">
        <p14:creationId xmlns:p14="http://schemas.microsoft.com/office/powerpoint/2010/main" val="41924150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C77052A-F2A1-4A1E-AE6E-675C2E61D126}"/>
              </a:ext>
            </a:extLst>
          </p:cNvPr>
          <p:cNvSpPr txBox="1">
            <a:spLocks/>
          </p:cNvSpPr>
          <p:nvPr/>
        </p:nvSpPr>
        <p:spPr>
          <a:xfrm>
            <a:off x="9184241" y="6326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pPr/>
              <a:t>25</a:t>
            </a:fld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22D8C21E-8393-4A65-A066-10EA9FB12DFF}"/>
              </a:ext>
            </a:extLst>
          </p:cNvPr>
          <p:cNvSpPr txBox="1">
            <a:spLocks/>
          </p:cNvSpPr>
          <p:nvPr/>
        </p:nvSpPr>
        <p:spPr>
          <a:xfrm>
            <a:off x="9184241" y="6326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pPr/>
              <a:t>25</a:t>
            </a:fld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3A29DD3-B3AF-43A5-8706-E2D7CFE7D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2" y="143173"/>
            <a:ext cx="9770533" cy="1055071"/>
          </a:xfrm>
        </p:spPr>
        <p:txBody>
          <a:bodyPr>
            <a:normAutofit fontScale="90000"/>
          </a:bodyPr>
          <a:lstStyle/>
          <a:p>
            <a:pPr algn="ctr"/>
            <a:r>
              <a:rPr lang="en-US" spc="-100" dirty="0"/>
              <a:t>Analyzing performance Improvement</a:t>
            </a:r>
            <a:br>
              <a:rPr lang="en-US" spc="-100" dirty="0"/>
            </a:br>
            <a:r>
              <a:rPr lang="en-US" spc="-100" dirty="0"/>
              <a:t>with DBT1 and </a:t>
            </a:r>
            <a:r>
              <a:rPr lang="en-US" spc="-100" dirty="0" err="1"/>
              <a:t>MultipleClassify</a:t>
            </a:r>
            <a:endParaRPr lang="en-US" spc="-100" dirty="0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8E98CB51-D378-46BB-A44C-6DF60500AB69}"/>
              </a:ext>
            </a:extLst>
          </p:cNvPr>
          <p:cNvSpPr txBox="1">
            <a:spLocks/>
          </p:cNvSpPr>
          <p:nvPr/>
        </p:nvSpPr>
        <p:spPr>
          <a:xfrm>
            <a:off x="9184241" y="6326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pPr/>
              <a:t>25</a:t>
            </a:fld>
            <a:endParaRPr lang="en-US" sz="2400">
              <a:solidFill>
                <a:schemeClr val="tx1"/>
              </a:solidFill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263C8F8-863C-4B3F-AFD6-7A59F7A7AB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341288"/>
              </p:ext>
            </p:extLst>
          </p:nvPr>
        </p:nvGraphicFramePr>
        <p:xfrm>
          <a:off x="137160" y="4668627"/>
          <a:ext cx="5699762" cy="1504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2484">
                  <a:extLst>
                    <a:ext uri="{9D8B030D-6E8A-4147-A177-3AD203B41FA5}">
                      <a16:colId xmlns:a16="http://schemas.microsoft.com/office/drawing/2014/main" val="4072118235"/>
                    </a:ext>
                  </a:extLst>
                </a:gridCol>
                <a:gridCol w="1828706">
                  <a:extLst>
                    <a:ext uri="{9D8B030D-6E8A-4147-A177-3AD203B41FA5}">
                      <a16:colId xmlns:a16="http://schemas.microsoft.com/office/drawing/2014/main" val="1476377669"/>
                    </a:ext>
                  </a:extLst>
                </a:gridCol>
                <a:gridCol w="2338572">
                  <a:extLst>
                    <a:ext uri="{9D8B030D-6E8A-4147-A177-3AD203B41FA5}">
                      <a16:colId xmlns:a16="http://schemas.microsoft.com/office/drawing/2014/main" val="283315251"/>
                    </a:ext>
                  </a:extLst>
                </a:gridCol>
              </a:tblGrid>
              <a:tr h="406293">
                <a:tc gridSpan="3"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Number</a:t>
                      </a:r>
                      <a:r>
                        <a:rPr lang="en-US" sz="2000" baseline="0" dirty="0"/>
                        <a:t> of vCPU switches per second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530240"/>
                  </a:ext>
                </a:extLst>
              </a:tr>
              <a:tr h="539872">
                <a:tc>
                  <a:txBody>
                    <a:bodyPr/>
                    <a:lstStyle/>
                    <a:p>
                      <a:r>
                        <a:rPr lang="en-US" i="1" dirty="0"/>
                        <a:t>Priority boosting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Polling with timeout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vSMT</a:t>
                      </a:r>
                      <a:r>
                        <a:rPr lang="en-US" dirty="0"/>
                        <a:t>-IO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206881"/>
                  </a:ext>
                </a:extLst>
              </a:tr>
              <a:tr h="458622">
                <a:tc>
                  <a:txBody>
                    <a:bodyPr/>
                    <a:lstStyle/>
                    <a:p>
                      <a:r>
                        <a:rPr lang="en-US" dirty="0"/>
                        <a:t>61.3k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29.5k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3.9k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568213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2E069CEA-999A-44CE-B3EC-6B6DA591A33E}"/>
              </a:ext>
            </a:extLst>
          </p:cNvPr>
          <p:cNvSpPr/>
          <p:nvPr/>
        </p:nvSpPr>
        <p:spPr>
          <a:xfrm>
            <a:off x="3520441" y="5013794"/>
            <a:ext cx="1582666" cy="1159828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A picture containing fence&#10;&#10;Description automatically generated">
            <a:extLst>
              <a:ext uri="{FF2B5EF4-FFF2-40B4-BE49-F238E27FC236}">
                <a16:creationId xmlns:a16="http://schemas.microsoft.com/office/drawing/2014/main" id="{972697E4-5393-4A03-8C14-CB7AF8BE3C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926" y="1175806"/>
            <a:ext cx="6514147" cy="3339667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3BB7FDC7-E95D-4B3D-92BF-54BD504C61DB}"/>
              </a:ext>
            </a:extLst>
          </p:cNvPr>
          <p:cNvSpPr/>
          <p:nvPr/>
        </p:nvSpPr>
        <p:spPr>
          <a:xfrm>
            <a:off x="6375303" y="1644649"/>
            <a:ext cx="760663" cy="3023978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217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C77052A-F2A1-4A1E-AE6E-675C2E61D126}"/>
              </a:ext>
            </a:extLst>
          </p:cNvPr>
          <p:cNvSpPr txBox="1">
            <a:spLocks/>
          </p:cNvSpPr>
          <p:nvPr/>
        </p:nvSpPr>
        <p:spPr>
          <a:xfrm>
            <a:off x="9184241" y="6326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pPr/>
              <a:t>26</a:t>
            </a:fld>
            <a:endParaRPr lang="en-US" sz="2400">
              <a:solidFill>
                <a:schemeClr val="tx1"/>
              </a:solidFill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A8E37AF-B499-47D9-AE14-7B075B42FF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228699"/>
              </p:ext>
            </p:extLst>
          </p:nvPr>
        </p:nvGraphicFramePr>
        <p:xfrm>
          <a:off x="137160" y="4668627"/>
          <a:ext cx="5699762" cy="1504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2484">
                  <a:extLst>
                    <a:ext uri="{9D8B030D-6E8A-4147-A177-3AD203B41FA5}">
                      <a16:colId xmlns:a16="http://schemas.microsoft.com/office/drawing/2014/main" val="4072118235"/>
                    </a:ext>
                  </a:extLst>
                </a:gridCol>
                <a:gridCol w="1828706">
                  <a:extLst>
                    <a:ext uri="{9D8B030D-6E8A-4147-A177-3AD203B41FA5}">
                      <a16:colId xmlns:a16="http://schemas.microsoft.com/office/drawing/2014/main" val="1476377669"/>
                    </a:ext>
                  </a:extLst>
                </a:gridCol>
                <a:gridCol w="2338572">
                  <a:extLst>
                    <a:ext uri="{9D8B030D-6E8A-4147-A177-3AD203B41FA5}">
                      <a16:colId xmlns:a16="http://schemas.microsoft.com/office/drawing/2014/main" val="283315251"/>
                    </a:ext>
                  </a:extLst>
                </a:gridCol>
              </a:tblGrid>
              <a:tr h="406293">
                <a:tc gridSpan="3"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Number</a:t>
                      </a:r>
                      <a:r>
                        <a:rPr lang="en-US" sz="2000" baseline="0" dirty="0"/>
                        <a:t> of vCPU switches per second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530240"/>
                  </a:ext>
                </a:extLst>
              </a:tr>
              <a:tr h="539872">
                <a:tc>
                  <a:txBody>
                    <a:bodyPr/>
                    <a:lstStyle/>
                    <a:p>
                      <a:r>
                        <a:rPr lang="en-US" i="1" dirty="0"/>
                        <a:t>Priority boosting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Polling with timeout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vSMT</a:t>
                      </a:r>
                      <a:r>
                        <a:rPr lang="en-US" dirty="0"/>
                        <a:t>-IO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206881"/>
                  </a:ext>
                </a:extLst>
              </a:tr>
              <a:tr h="458622">
                <a:tc>
                  <a:txBody>
                    <a:bodyPr/>
                    <a:lstStyle/>
                    <a:p>
                      <a:r>
                        <a:rPr lang="en-US" dirty="0"/>
                        <a:t>61.3k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29.5k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3.9k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568213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04A90C72-68B0-47D0-BD01-B09D2CDA4DC4}"/>
              </a:ext>
            </a:extLst>
          </p:cNvPr>
          <p:cNvSpPr/>
          <p:nvPr/>
        </p:nvSpPr>
        <p:spPr>
          <a:xfrm>
            <a:off x="3444241" y="5013794"/>
            <a:ext cx="1582666" cy="1159828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A8E37AF-B499-47D9-AE14-7B075B42FF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669389"/>
              </p:ext>
            </p:extLst>
          </p:nvPr>
        </p:nvGraphicFramePr>
        <p:xfrm>
          <a:off x="6096000" y="4668628"/>
          <a:ext cx="5958840" cy="1473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0720">
                  <a:extLst>
                    <a:ext uri="{9D8B030D-6E8A-4147-A177-3AD203B41FA5}">
                      <a16:colId xmlns:a16="http://schemas.microsoft.com/office/drawing/2014/main" val="4072118235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1476377669"/>
                    </a:ext>
                  </a:extLst>
                </a:gridCol>
                <a:gridCol w="2499360">
                  <a:extLst>
                    <a:ext uri="{9D8B030D-6E8A-4147-A177-3AD203B41FA5}">
                      <a16:colId xmlns:a16="http://schemas.microsoft.com/office/drawing/2014/main" val="283315251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Time (%)</a:t>
                      </a:r>
                      <a:r>
                        <a:rPr lang="en-US" sz="2000" baseline="0" dirty="0"/>
                        <a:t> spent on hyper-threads for I/O bound vCPUs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590207"/>
                  </a:ext>
                </a:extLst>
              </a:tr>
              <a:tr h="634892">
                <a:tc>
                  <a:txBody>
                    <a:bodyPr/>
                    <a:lstStyle/>
                    <a:p>
                      <a:r>
                        <a:rPr lang="en-US" dirty="0"/>
                        <a:t>Context</a:t>
                      </a:r>
                      <a:r>
                        <a:rPr lang="en-US" baseline="0" dirty="0"/>
                        <a:t> Retention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I/O</a:t>
                      </a:r>
                      <a:r>
                        <a:rPr lang="en-US" baseline="0" dirty="0"/>
                        <a:t> Workload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Computation</a:t>
                      </a:r>
                      <a:r>
                        <a:rPr lang="en-US" baseline="0" dirty="0"/>
                        <a:t> workload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206881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dirty="0"/>
                        <a:t>32.7%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54.4%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568213"/>
                  </a:ext>
                </a:extLst>
              </a:tr>
            </a:tbl>
          </a:graphicData>
        </a:graphic>
      </p:graphicFrame>
      <p:pic>
        <p:nvPicPr>
          <p:cNvPr id="13" name="Picture 12" descr="A picture containing fence&#10;&#10;Description automatically generated">
            <a:extLst>
              <a:ext uri="{FF2B5EF4-FFF2-40B4-BE49-F238E27FC236}">
                <a16:creationId xmlns:a16="http://schemas.microsoft.com/office/drawing/2014/main" id="{415976BD-5EF6-498C-988B-096A53F110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926" y="1175806"/>
            <a:ext cx="6514147" cy="333966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0D51FD5-9AD1-4756-9D0C-8C4FDA759C8A}"/>
              </a:ext>
            </a:extLst>
          </p:cNvPr>
          <p:cNvSpPr/>
          <p:nvPr/>
        </p:nvSpPr>
        <p:spPr>
          <a:xfrm>
            <a:off x="6375303" y="1644650"/>
            <a:ext cx="760663" cy="2890020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AA61A68-DF31-443A-8E44-842C0EA0F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2" y="143173"/>
            <a:ext cx="9770533" cy="1055071"/>
          </a:xfrm>
        </p:spPr>
        <p:txBody>
          <a:bodyPr>
            <a:normAutofit fontScale="90000"/>
          </a:bodyPr>
          <a:lstStyle/>
          <a:p>
            <a:pPr algn="ctr"/>
            <a:r>
              <a:rPr lang="en-US" spc="-100" dirty="0"/>
              <a:t>Analyzing performance Improvement</a:t>
            </a:r>
            <a:br>
              <a:rPr lang="en-US" spc="-100" dirty="0"/>
            </a:br>
            <a:r>
              <a:rPr lang="en-US" spc="-100" dirty="0"/>
              <a:t>with DBT1 and </a:t>
            </a:r>
            <a:r>
              <a:rPr lang="en-US" spc="-100" dirty="0" err="1"/>
              <a:t>MultipleClassify</a:t>
            </a:r>
            <a:endParaRPr lang="en-US" spc="-100" dirty="0"/>
          </a:p>
        </p:txBody>
      </p:sp>
    </p:spTree>
    <p:extLst>
      <p:ext uri="{BB962C8B-B14F-4D97-AF65-F5344CB8AC3E}">
        <p14:creationId xmlns:p14="http://schemas.microsoft.com/office/powerpoint/2010/main" val="2553497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E5163-7A50-4C03-8AF5-BF8E5A808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2027" y="41453"/>
            <a:ext cx="814499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spc="-100" dirty="0"/>
              <a:t>Response times of seven benchmarks </a:t>
            </a:r>
            <a:br>
              <a:rPr lang="en-US" sz="4000" spc="-100" dirty="0"/>
            </a:br>
            <a:r>
              <a:rPr lang="en-US" sz="4000" spc="-100" dirty="0"/>
              <a:t>(</a:t>
            </a:r>
            <a:r>
              <a:rPr lang="en-US" sz="4000" spc="-100" dirty="0">
                <a:solidFill>
                  <a:srgbClr val="00B0F0"/>
                </a:solidFill>
              </a:rPr>
              <a:t>two vCPUs time-share a hardware thread</a:t>
            </a:r>
            <a:r>
              <a:rPr lang="en-US" sz="4000" spc="-100" dirty="0"/>
              <a:t>)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C77052A-F2A1-4A1E-AE6E-675C2E61D126}"/>
              </a:ext>
            </a:extLst>
          </p:cNvPr>
          <p:cNvSpPr txBox="1">
            <a:spLocks/>
          </p:cNvSpPr>
          <p:nvPr/>
        </p:nvSpPr>
        <p:spPr>
          <a:xfrm>
            <a:off x="9184241" y="6326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pPr/>
              <a:t>27</a:t>
            </a:fld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96215A-8494-4810-AF03-57A22DB82D0E}"/>
              </a:ext>
            </a:extLst>
          </p:cNvPr>
          <p:cNvSpPr/>
          <p:nvPr/>
        </p:nvSpPr>
        <p:spPr>
          <a:xfrm>
            <a:off x="41609" y="5916286"/>
            <a:ext cx="118858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Response times are reduced by 51% relative to </a:t>
            </a:r>
            <a:r>
              <a:rPr lang="en-US" sz="2800" i="1" dirty="0"/>
              <a:t>priority boosting</a:t>
            </a:r>
            <a:r>
              <a:rPr lang="en-US" sz="2800" dirty="0"/>
              <a:t> and by 29% relative to </a:t>
            </a:r>
            <a:r>
              <a:rPr lang="en-US" sz="2800" i="1" dirty="0"/>
              <a:t>polling with timeout</a:t>
            </a:r>
            <a:r>
              <a:rPr lang="en-US" sz="2800" dirty="0"/>
              <a:t>.</a:t>
            </a:r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E0C106D7-B5A5-484B-A962-74F214C021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8546" y="1351661"/>
            <a:ext cx="5989226" cy="413932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85669" y="5380469"/>
            <a:ext cx="92647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* Response times are relative </a:t>
            </a:r>
            <a:r>
              <a:rPr lang="en-US" sz="2000" i="1" dirty="0"/>
              <a:t>to priority boosting </a:t>
            </a:r>
            <a:r>
              <a:rPr lang="en-US" sz="2000" dirty="0"/>
              <a:t>(shown with horizontal line at 100%). </a:t>
            </a:r>
          </a:p>
        </p:txBody>
      </p:sp>
    </p:spTree>
    <p:extLst>
      <p:ext uri="{BB962C8B-B14F-4D97-AF65-F5344CB8AC3E}">
        <p14:creationId xmlns:p14="http://schemas.microsoft.com/office/powerpoint/2010/main" val="33477356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E5163-7A50-4C03-8AF5-BF8E5A808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114323"/>
            <a:ext cx="11404600" cy="120647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vSMT</a:t>
            </a:r>
            <a:r>
              <a:rPr lang="en-US" dirty="0"/>
              <a:t>-IO reduces response time by reducing scheduling delay of vCPUs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C77052A-F2A1-4A1E-AE6E-675C2E61D126}"/>
              </a:ext>
            </a:extLst>
          </p:cNvPr>
          <p:cNvSpPr txBox="1">
            <a:spLocks/>
          </p:cNvSpPr>
          <p:nvPr/>
        </p:nvSpPr>
        <p:spPr>
          <a:xfrm>
            <a:off x="9184241" y="6326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pPr/>
              <a:t>28</a:t>
            </a:fld>
            <a:endParaRPr lang="en-US" sz="2400">
              <a:solidFill>
                <a:schemeClr val="tx1"/>
              </a:solidFill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A8E37AF-B499-47D9-AE14-7B075B42FF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123441"/>
              </p:ext>
            </p:extLst>
          </p:nvPr>
        </p:nvGraphicFramePr>
        <p:xfrm>
          <a:off x="6456281" y="2194559"/>
          <a:ext cx="51816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5797">
                  <a:extLst>
                    <a:ext uri="{9D8B030D-6E8A-4147-A177-3AD203B41FA5}">
                      <a16:colId xmlns:a16="http://schemas.microsoft.com/office/drawing/2014/main" val="2978187454"/>
                    </a:ext>
                  </a:extLst>
                </a:gridCol>
                <a:gridCol w="1012767">
                  <a:extLst>
                    <a:ext uri="{9D8B030D-6E8A-4147-A177-3AD203B41FA5}">
                      <a16:colId xmlns:a16="http://schemas.microsoft.com/office/drawing/2014/main" val="4072118235"/>
                    </a:ext>
                  </a:extLst>
                </a:gridCol>
                <a:gridCol w="1213595">
                  <a:extLst>
                    <a:ext uri="{9D8B030D-6E8A-4147-A177-3AD203B41FA5}">
                      <a16:colId xmlns:a16="http://schemas.microsoft.com/office/drawing/2014/main" val="1476377669"/>
                    </a:ext>
                  </a:extLst>
                </a:gridCol>
                <a:gridCol w="1259441">
                  <a:extLst>
                    <a:ext uri="{9D8B030D-6E8A-4147-A177-3AD203B41FA5}">
                      <a16:colId xmlns:a16="http://schemas.microsoft.com/office/drawing/2014/main" val="283315251"/>
                    </a:ext>
                  </a:extLst>
                </a:gridCol>
              </a:tblGrid>
              <a:tr h="346599">
                <a:tc>
                  <a:txBody>
                    <a:bodyPr/>
                    <a:lstStyle/>
                    <a:p>
                      <a:r>
                        <a:rPr lang="en-US"/>
                        <a:t>DBT1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Priority boosting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Polling w/ timeout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vSMT</a:t>
                      </a:r>
                      <a:r>
                        <a:rPr lang="en-US"/>
                        <a:t>-IO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206881"/>
                  </a:ext>
                </a:extLst>
              </a:tr>
              <a:tr h="381321">
                <a:tc>
                  <a:txBody>
                    <a:bodyPr/>
                    <a:lstStyle/>
                    <a:p>
                      <a:r>
                        <a:rPr lang="en-US"/>
                        <a:t>Time</a:t>
                      </a:r>
                      <a:r>
                        <a:rPr lang="en-US" baseline="0"/>
                        <a:t> spent (</a:t>
                      </a:r>
                      <a:r>
                        <a:rPr lang="en-US" baseline="0" err="1"/>
                        <a:t>ms</a:t>
                      </a:r>
                      <a:r>
                        <a:rPr lang="en-US" baseline="0"/>
                        <a:t>) by </a:t>
                      </a:r>
                      <a:r>
                        <a:rPr lang="en-US" baseline="0" err="1"/>
                        <a:t>vCPUs</a:t>
                      </a:r>
                      <a:r>
                        <a:rPr lang="en-US" baseline="0"/>
                        <a:t> in ready state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1831.4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842.9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643.2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568213"/>
                  </a:ext>
                </a:extLst>
              </a:tr>
              <a:tr h="381321">
                <a:tc>
                  <a:txBody>
                    <a:bodyPr/>
                    <a:lstStyle/>
                    <a:p>
                      <a:pPr marL="0" marR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Time</a:t>
                      </a:r>
                      <a:r>
                        <a:rPr lang="en-US" baseline="0"/>
                        <a:t> spent (</a:t>
                      </a:r>
                      <a:r>
                        <a:rPr lang="en-US" baseline="0" err="1"/>
                        <a:t>ms</a:t>
                      </a:r>
                      <a:r>
                        <a:rPr lang="en-US" baseline="0"/>
                        <a:t>) by </a:t>
                      </a:r>
                      <a:r>
                        <a:rPr lang="en-US" baseline="0" err="1"/>
                        <a:t>vCPUs</a:t>
                      </a:r>
                      <a:r>
                        <a:rPr lang="en-US" baseline="0"/>
                        <a:t> in waiting state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1390.2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1035.8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641.6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04A90C72-68B0-47D0-BD01-B09D2CDA4DC4}"/>
              </a:ext>
            </a:extLst>
          </p:cNvPr>
          <p:cNvSpPr/>
          <p:nvPr/>
        </p:nvSpPr>
        <p:spPr>
          <a:xfrm>
            <a:off x="10330334" y="2090060"/>
            <a:ext cx="1307547" cy="2677878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FCA3D966-AC7F-4378-B895-6428E11F08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54" y="1678676"/>
            <a:ext cx="5989226" cy="413932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0D51FD5-9AD1-4756-9D0C-8C4FDA759C8A}"/>
              </a:ext>
            </a:extLst>
          </p:cNvPr>
          <p:cNvSpPr/>
          <p:nvPr/>
        </p:nvSpPr>
        <p:spPr>
          <a:xfrm>
            <a:off x="3785592" y="3428999"/>
            <a:ext cx="609600" cy="2112403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51C5A8-644F-4333-BEC8-0BF737CAEF82}"/>
              </a:ext>
            </a:extLst>
          </p:cNvPr>
          <p:cNvSpPr/>
          <p:nvPr/>
        </p:nvSpPr>
        <p:spPr>
          <a:xfrm>
            <a:off x="406400" y="5817999"/>
            <a:ext cx="92647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* Response times are relative </a:t>
            </a:r>
            <a:r>
              <a:rPr lang="en-US" sz="2000" i="1" dirty="0"/>
              <a:t>to priority boosting </a:t>
            </a:r>
            <a:r>
              <a:rPr lang="en-US" sz="2000" dirty="0"/>
              <a:t>(shown with horizontal line at 100%). </a:t>
            </a:r>
          </a:p>
        </p:txBody>
      </p:sp>
    </p:spTree>
    <p:extLst>
      <p:ext uri="{BB962C8B-B14F-4D97-AF65-F5344CB8AC3E}">
        <p14:creationId xmlns:p14="http://schemas.microsoft.com/office/powerpoint/2010/main" val="67831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F48CE-DFDD-4839-BFE3-46B999856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3199"/>
            <a:ext cx="10515600" cy="901701"/>
          </a:xfrm>
        </p:spPr>
        <p:txBody>
          <a:bodyPr/>
          <a:lstStyle/>
          <a:p>
            <a:pPr algn="ctr"/>
            <a:r>
              <a:rPr lang="en-US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3DE16-718C-4D5E-9FC2-F329AF5D8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275" y="1411749"/>
            <a:ext cx="11855450" cy="4351338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227965" indent="-227965"/>
            <a:r>
              <a:rPr lang="en-US" dirty="0"/>
              <a:t>How to improve I/O performance and efficiency on SMT processors is under-studied.</a:t>
            </a:r>
          </a:p>
          <a:p>
            <a:pPr marL="800100" lvl="1" indent="-342900">
              <a:buFont typeface="Calibri" panose="020F0502020204030204" pitchFamily="34" charset="0"/>
              <a:buChar char="−"/>
            </a:pPr>
            <a:r>
              <a:rPr lang="en-US" dirty="0"/>
              <a:t>Existing techniques used by CPU schedulers are inefficient.</a:t>
            </a:r>
            <a:endParaRPr lang="en-US" dirty="0">
              <a:cs typeface="Calibri"/>
            </a:endParaRPr>
          </a:p>
          <a:p>
            <a:pPr marL="800100" lvl="1" indent="-342900">
              <a:buFont typeface="Calibri" panose="020F0502020204030204" pitchFamily="34" charset="0"/>
              <a:buChar char="−"/>
            </a:pPr>
            <a:r>
              <a:rPr lang="en-US" dirty="0"/>
              <a:t>Such inefficiency makes it hard to achieve high CPU and I/O throughputs.</a:t>
            </a:r>
          </a:p>
          <a:p>
            <a:pPr marL="227965" indent="-227965"/>
            <a:r>
              <a:rPr lang="en-US" dirty="0" err="1"/>
              <a:t>vSMT</a:t>
            </a:r>
            <a:r>
              <a:rPr lang="en-US" dirty="0"/>
              <a:t>-IO is an efficient solution for scheduling I/O workloads on x86 virtualized clouds.</a:t>
            </a:r>
            <a:endParaRPr lang="en-US" dirty="0">
              <a:cs typeface="Calibri"/>
            </a:endParaRPr>
          </a:p>
          <a:p>
            <a:pPr marL="800100" lvl="1" indent="-342900">
              <a:buFont typeface="Calibri" panose="020F0502020204030204" pitchFamily="34" charset="0"/>
              <a:buChar char="−"/>
            </a:pPr>
            <a:r>
              <a:rPr lang="en-US" dirty="0"/>
              <a:t>Context retention uses a hardware thread to hold the context of an I/O workload waiting for I/O events.</a:t>
            </a:r>
          </a:p>
          <a:p>
            <a:pPr marL="800100" lvl="1" indent="-342900">
              <a:buFont typeface="Calibri" panose="020F0502020204030204" pitchFamily="34" charset="0"/>
              <a:buChar char="−"/>
            </a:pPr>
            <a:r>
              <a:rPr lang="en-US" dirty="0"/>
              <a:t>Two key issues: 1) uncontrolled context retention can diminish the benefits from SMT; 2) </a:t>
            </a:r>
            <a:r>
              <a:rPr lang="en-US" dirty="0">
                <a:ea typeface="+mj-lt"/>
                <a:cs typeface="+mj-lt"/>
              </a:rPr>
              <a:t>existing symbiotic scheduling </a:t>
            </a:r>
            <a:r>
              <a:rPr lang="en-US" dirty="0"/>
              <a:t>techniques cannot handle mixed workloads.</a:t>
            </a:r>
          </a:p>
          <a:p>
            <a:pPr marL="227965" indent="-227965"/>
            <a:r>
              <a:rPr lang="en-US" dirty="0"/>
              <a:t>Evaluation shows </a:t>
            </a:r>
            <a:r>
              <a:rPr lang="en-US" dirty="0" err="1"/>
              <a:t>vSMT</a:t>
            </a:r>
            <a:r>
              <a:rPr lang="en-US" dirty="0"/>
              <a:t>-IO can substantially increase both CPU throughput and I/O throughput.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2DD2E6D5-0D59-47A4-9C71-3BAD4AF609CD}"/>
              </a:ext>
            </a:extLst>
          </p:cNvPr>
          <p:cNvSpPr txBox="1">
            <a:spLocks/>
          </p:cNvSpPr>
          <p:nvPr/>
        </p:nvSpPr>
        <p:spPr>
          <a:xfrm>
            <a:off x="9071224" y="631189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pPr/>
              <a:t>29</a:t>
            </a:fld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21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6">
            <a:extLst>
              <a:ext uri="{FF2B5EF4-FFF2-40B4-BE49-F238E27FC236}">
                <a16:creationId xmlns:a16="http://schemas.microsoft.com/office/drawing/2014/main" id="{019A1F83-A51A-4947-896C-CA664E4BC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7601" y="6519594"/>
            <a:ext cx="2601839" cy="347524"/>
          </a:xfrm>
        </p:spPr>
        <p:txBody>
          <a:bodyPr/>
          <a:lstStyle/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t>3</a:t>
            </a:fld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E5C6AF2-210A-4EF2-89A3-E5F44848F8F6}"/>
              </a:ext>
            </a:extLst>
          </p:cNvPr>
          <p:cNvSpPr txBox="1"/>
          <p:nvPr/>
        </p:nvSpPr>
        <p:spPr>
          <a:xfrm>
            <a:off x="-67788" y="1071626"/>
            <a:ext cx="12259788" cy="50783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To achieve high throughput, CPU scheduler must be optimized</a:t>
            </a:r>
            <a:r>
              <a:rPr lang="en-US" sz="2800" dirty="0">
                <a:solidFill>
                  <a:srgbClr val="000000"/>
                </a:solidFill>
              </a:rPr>
              <a:t> to </a:t>
            </a:r>
            <a:r>
              <a:rPr lang="en-US" sz="2800" dirty="0">
                <a:solidFill>
                  <a:srgbClr val="00B0F0"/>
                </a:solidFill>
              </a:rPr>
              <a:t>maximize CPU utilization </a:t>
            </a:r>
            <a:r>
              <a:rPr lang="en-US" sz="2800" dirty="0"/>
              <a:t>and </a:t>
            </a:r>
            <a:r>
              <a:rPr lang="en-US" sz="2800" dirty="0">
                <a:solidFill>
                  <a:srgbClr val="00B0F0"/>
                </a:solidFill>
              </a:rPr>
              <a:t>minimize overhead</a:t>
            </a:r>
            <a:r>
              <a:rPr lang="en-US" sz="2800" dirty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Extensively studied: symbiotic scheduling focuses on </a:t>
            </a:r>
            <a:r>
              <a:rPr lang="en-US" sz="2800" dirty="0">
                <a:solidFill>
                  <a:srgbClr val="00B0F0"/>
                </a:solidFill>
              </a:rPr>
              <a:t>maximizing utilization </a:t>
            </a:r>
            <a:r>
              <a:rPr lang="en-US" sz="2800" dirty="0"/>
              <a:t>for </a:t>
            </a:r>
            <a:r>
              <a:rPr lang="en-US" sz="2800" dirty="0">
                <a:solidFill>
                  <a:srgbClr val="00B0F0"/>
                </a:solidFill>
              </a:rPr>
              <a:t>computation intensive workloads </a:t>
            </a:r>
            <a:r>
              <a:rPr lang="en-US" sz="2000" dirty="0"/>
              <a:t>(SOS[ASPLOS’00], cycle accounting[ASPLOS’09, HPCA'16], ...)</a:t>
            </a:r>
            <a:r>
              <a:rPr lang="en-US" sz="2800" dirty="0"/>
              <a:t>.</a:t>
            </a:r>
          </a:p>
          <a:p>
            <a:pPr marL="914400" lvl="1" indent="-457200" algn="just">
              <a:buFont typeface="Calibri" panose="020F0502020204030204" pitchFamily="34" charset="0"/>
              <a:buChar char="−"/>
            </a:pPr>
            <a:r>
              <a:rPr lang="en-US" sz="2400" dirty="0"/>
              <a:t>Co-schedule on the same core the threads with high symbiosis levels.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000000"/>
                </a:solidFill>
              </a:rPr>
              <a:t>Symbiosis level: how well</a:t>
            </a:r>
            <a:r>
              <a:rPr lang="en-US" sz="2200" dirty="0"/>
              <a:t> threads can fully utilize hardware resources with minimal conflicts.</a:t>
            </a:r>
            <a:endParaRPr lang="en-US" sz="2200" dirty="0">
              <a:cs typeface="Calibri" panose="020F0502020204030204"/>
            </a:endParaRP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Under-studied: Scheduling I/O workloads with</a:t>
            </a:r>
            <a:r>
              <a:rPr lang="en-US" sz="2800" dirty="0">
                <a:solidFill>
                  <a:srgbClr val="00B0F0"/>
                </a:solidFill>
              </a:rPr>
              <a:t> low overhead </a:t>
            </a:r>
            <a:r>
              <a:rPr lang="en-US" sz="2800" dirty="0"/>
              <a:t>on SMT processors.</a:t>
            </a:r>
            <a:endParaRPr lang="en-US" sz="2800" dirty="0">
              <a:cs typeface="Calibri"/>
            </a:endParaRPr>
          </a:p>
          <a:p>
            <a:pPr marL="914400" lvl="1" indent="-457200" algn="just">
              <a:buFont typeface="Calibri" panose="020F0502020204030204" pitchFamily="34" charset="0"/>
              <a:buChar char="−"/>
            </a:pPr>
            <a:r>
              <a:rPr lang="en-US" sz="2400" dirty="0">
                <a:solidFill>
                  <a:srgbClr val="00B0F0"/>
                </a:solidFill>
              </a:rPr>
              <a:t>I/O workloads </a:t>
            </a:r>
            <a:r>
              <a:rPr lang="en-US" sz="2400" dirty="0"/>
              <a:t>incur high scheduling overhead due to frequent I/O operations.</a:t>
            </a:r>
          </a:p>
          <a:p>
            <a:pPr marL="914400" lvl="1" indent="-457200" algn="just">
              <a:buFont typeface="Calibri" panose="020F0502020204030204" pitchFamily="34" charset="0"/>
              <a:buChar char="−"/>
            </a:pPr>
            <a:r>
              <a:rPr lang="en-US" sz="2400" dirty="0"/>
              <a:t>The overhead reduces throughput when there are computation workloads on the same SMT core.</a:t>
            </a:r>
            <a:endParaRPr lang="en-US" sz="2400" dirty="0">
              <a:cs typeface="Calibri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B252A4A-BB41-4AA5-BCA5-27A98A7CF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82" y="86943"/>
            <a:ext cx="12071119" cy="896283"/>
          </a:xfrm>
        </p:spPr>
        <p:txBody>
          <a:bodyPr>
            <a:normAutofit/>
          </a:bodyPr>
          <a:lstStyle/>
          <a:p>
            <a:pPr algn="ctr"/>
            <a:r>
              <a:rPr lang="en-US" sz="4000"/>
              <a:t>CPU scheduler is crucial for SMT processors</a:t>
            </a:r>
          </a:p>
        </p:txBody>
      </p:sp>
    </p:spTree>
    <p:extLst>
      <p:ext uri="{BB962C8B-B14F-4D97-AF65-F5344CB8AC3E}">
        <p14:creationId xmlns:p14="http://schemas.microsoft.com/office/powerpoint/2010/main" val="205862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F48CE-DFDD-4839-BFE3-46B999856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3199"/>
            <a:ext cx="10515600" cy="901701"/>
          </a:xfrm>
        </p:spPr>
        <p:txBody>
          <a:bodyPr/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3DE16-718C-4D5E-9FC2-F329AF5D8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" y="1229186"/>
            <a:ext cx="12206605" cy="526527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200" dirty="0"/>
              <a:t>[1] Snavely, Allan, and Dean M. </a:t>
            </a:r>
            <a:r>
              <a:rPr lang="en-US" sz="2200" dirty="0" err="1"/>
              <a:t>Tullsen</a:t>
            </a:r>
            <a:r>
              <a:rPr lang="en-US" sz="2200" dirty="0"/>
              <a:t>. "Symbiotic </a:t>
            </a:r>
            <a:r>
              <a:rPr lang="en-US" sz="2200" dirty="0" err="1"/>
              <a:t>jobscheduling</a:t>
            </a:r>
            <a:r>
              <a:rPr lang="en-US" sz="2200" dirty="0"/>
              <a:t> for a simultaneous multithreaded processor." Proceedings of the ninth international conference on Architectural support for programming languages and operating systems. 2000.</a:t>
            </a:r>
          </a:p>
          <a:p>
            <a:pPr marL="0" indent="0">
              <a:buNone/>
            </a:pPr>
            <a:r>
              <a:rPr lang="en-US" sz="2200" dirty="0"/>
              <a:t>[2] Stijn </a:t>
            </a:r>
            <a:r>
              <a:rPr lang="en-US" sz="2200" dirty="0" err="1"/>
              <a:t>Eyerman</a:t>
            </a:r>
            <a:r>
              <a:rPr lang="en-US" sz="2200" dirty="0"/>
              <a:t> and Lieven </a:t>
            </a:r>
            <a:r>
              <a:rPr lang="en-US" sz="2200" dirty="0" err="1"/>
              <a:t>Eeckhout</a:t>
            </a:r>
            <a:r>
              <a:rPr lang="en-US" sz="2200" dirty="0"/>
              <a:t>. “Per-thread cycle accounting in SMT processors.” Proceedings of the 14th international conference on Architectural support for programming languages and operating systems (ASPLOS XIV). 2009.</a:t>
            </a:r>
          </a:p>
          <a:p>
            <a:pPr marL="0" indent="0">
              <a:buNone/>
            </a:pPr>
            <a:r>
              <a:rPr lang="en-US" sz="2200" dirty="0"/>
              <a:t>[3] </a:t>
            </a:r>
            <a:r>
              <a:rPr lang="en-US" sz="2200" dirty="0" err="1"/>
              <a:t>Feliu</a:t>
            </a:r>
            <a:r>
              <a:rPr lang="en-US" sz="2200" dirty="0"/>
              <a:t>, </a:t>
            </a:r>
            <a:r>
              <a:rPr lang="en-US" sz="2200" dirty="0" err="1"/>
              <a:t>Josué</a:t>
            </a:r>
            <a:r>
              <a:rPr lang="en-US" sz="2200" dirty="0"/>
              <a:t>, et al. "Symbiotic job scheduling on the IBM POWER8." 2016 IEEE International Symposium on High Performance Computer Architecture (HPCA). IEEE, 2016.</a:t>
            </a:r>
          </a:p>
          <a:p>
            <a:pPr marL="0" indent="0">
              <a:buNone/>
            </a:pPr>
            <a:r>
              <a:rPr lang="en-US" sz="2200" dirty="0"/>
              <a:t>[4] Yang, </a:t>
            </a:r>
            <a:r>
              <a:rPr lang="en-US" sz="2200" dirty="0" err="1"/>
              <a:t>Jisoo</a:t>
            </a:r>
            <a:r>
              <a:rPr lang="en-US" sz="2200" dirty="0"/>
              <a:t>, Dave B. Minturn, and Frank Hady. "When poll is better than interrupt." FAST. Vol. 12. 2012.</a:t>
            </a:r>
          </a:p>
          <a:p>
            <a:pPr marL="0" indent="0">
              <a:buNone/>
            </a:pPr>
            <a:r>
              <a:rPr lang="en-US" sz="2200" dirty="0"/>
              <a:t>[5] Suo, </a:t>
            </a:r>
            <a:r>
              <a:rPr lang="en-US" sz="2200" dirty="0" err="1"/>
              <a:t>Kun</a:t>
            </a:r>
            <a:r>
              <a:rPr lang="en-US" sz="2200" dirty="0"/>
              <a:t>, et al. "Preserving I/O prioritization in virtualized OSes." Proceedings of the 2017 Symposium on Cloud Computing. 2017.</a:t>
            </a:r>
          </a:p>
          <a:p>
            <a:pPr marL="0" indent="0">
              <a:buNone/>
            </a:pPr>
            <a:r>
              <a:rPr lang="en-US" sz="2200" dirty="0"/>
              <a:t>[6] </a:t>
            </a:r>
            <a:r>
              <a:rPr lang="en-US" sz="2200" dirty="0" err="1"/>
              <a:t>Tullsen</a:t>
            </a:r>
            <a:r>
              <a:rPr lang="en-US" sz="2200" dirty="0"/>
              <a:t>, Dean M., et al. "Supporting fine-grained synchronization on a simultaneous multithreading processor." Proceedings Fifth International Symposium on High-Performance Computer Architecture. IEEE, 1999.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2DD2E6D5-0D59-47A4-9C71-3BAD4AF609CD}"/>
              </a:ext>
            </a:extLst>
          </p:cNvPr>
          <p:cNvSpPr txBox="1">
            <a:spLocks/>
          </p:cNvSpPr>
          <p:nvPr/>
        </p:nvSpPr>
        <p:spPr>
          <a:xfrm>
            <a:off x="9071224" y="631189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pPr/>
              <a:t>30</a:t>
            </a:fld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1308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777CC-F295-4B7D-987F-8DF16126C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92" y="2373910"/>
            <a:ext cx="4509052" cy="1831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/>
              <a:t>Thank you!</a:t>
            </a:r>
          </a:p>
          <a:p>
            <a:pPr marL="0" indent="0" algn="ctr">
              <a:buNone/>
            </a:pPr>
            <a:r>
              <a:rPr lang="en-US" sz="5400" dirty="0"/>
              <a:t>Questions?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EE97EB3-9966-4046-9E2D-B37E0A810D6E}"/>
              </a:ext>
            </a:extLst>
          </p:cNvPr>
          <p:cNvSpPr txBox="1">
            <a:spLocks/>
          </p:cNvSpPr>
          <p:nvPr/>
        </p:nvSpPr>
        <p:spPr>
          <a:xfrm>
            <a:off x="9225336" y="634436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pPr/>
              <a:t>31</a:t>
            </a:fld>
            <a:endParaRPr lang="en-US" sz="2400">
              <a:solidFill>
                <a:schemeClr val="tx1"/>
              </a:solidFill>
            </a:endParaRPr>
          </a:p>
        </p:txBody>
      </p:sp>
      <p:pic>
        <p:nvPicPr>
          <p:cNvPr id="5" name="Picture 4" descr="C:\Users\dingxn\AppData\Local\Microsoft\Windows\Temporary Internet Files\Content.IE5\NSF68J5B\MC90008904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188" y="542714"/>
            <a:ext cx="3121711" cy="549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659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497" y="1770685"/>
            <a:ext cx="11665389" cy="435133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3600" dirty="0">
                <a:solidFill>
                  <a:srgbClr val="00B0F0"/>
                </a:solidFill>
              </a:rPr>
              <a:t>Problem: efficiently schedule I/O workloads on SMT CPUs in virtualized clouds</a:t>
            </a:r>
          </a:p>
          <a:p>
            <a:pPr marL="227965" indent="-227965"/>
            <a:r>
              <a:rPr lang="en-US" sz="3600" dirty="0" err="1">
                <a:solidFill>
                  <a:schemeClr val="bg1">
                    <a:lumMod val="65000"/>
                  </a:schemeClr>
                </a:solidFill>
              </a:rPr>
              <a:t>vSMT</a:t>
            </a: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-IO</a:t>
            </a: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  <a:p>
            <a:pPr marL="914400" lvl="1" indent="-457200">
              <a:buFont typeface="Calibri" panose="020F0502020204030204" pitchFamily="34" charset="0"/>
              <a:buChar char="−"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Basic Idea: make I/O workloads "dormant" on hardware threads</a:t>
            </a:r>
          </a:p>
          <a:p>
            <a:pPr marL="914400" lvl="1" indent="-457200">
              <a:buFont typeface="Calibri" panose="020F0502020204030204" pitchFamily="34" charset="0"/>
              <a:buChar char="−"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Key issues and solutions</a:t>
            </a:r>
            <a:endParaRPr lang="en-US" sz="3200" dirty="0">
              <a:solidFill>
                <a:schemeClr val="bg1">
                  <a:lumMod val="65000"/>
                </a:schemeClr>
              </a:solidFill>
              <a:cs typeface="Calibri"/>
            </a:endParaRPr>
          </a:p>
          <a:p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Evaluation</a:t>
            </a:r>
          </a:p>
          <a:p>
            <a:pPr marL="914400" lvl="1" indent="-457200">
              <a:buFont typeface="Calibri" panose="020F0502020204030204" pitchFamily="34" charset="0"/>
              <a:buChar char="−"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KVM-based prototype implementation is tested with real world applications</a:t>
            </a:r>
            <a:endParaRPr lang="en-US" sz="3200" dirty="0">
              <a:solidFill>
                <a:schemeClr val="bg1">
                  <a:lumMod val="65000"/>
                </a:schemeClr>
              </a:solidFill>
              <a:cs typeface="Calibri"/>
            </a:endParaRPr>
          </a:p>
          <a:p>
            <a:pPr marL="914400" lvl="1" indent="-457200">
              <a:lnSpc>
                <a:spcPct val="100000"/>
              </a:lnSpc>
              <a:buFont typeface="Calibri" panose="020F0502020204030204" pitchFamily="34" charset="0"/>
              <a:buChar char="−"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Increases the 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  <a:ea typeface="+mn-lt"/>
                <a:cs typeface="+mn-lt"/>
              </a:rPr>
              <a:t>throughput 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of both I/O workload (up to 88.3%) and computation workload (up to 123.1%)</a:t>
            </a:r>
            <a:endParaRPr lang="en-US" sz="3200" dirty="0">
              <a:solidFill>
                <a:schemeClr val="bg1">
                  <a:lumMod val="65000"/>
                </a:schemeClr>
              </a:solidFill>
              <a:cs typeface="Calibri"/>
            </a:endParaRP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D8FD3BBF-98AC-4C12-A797-165B7527C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2482" y="6202018"/>
            <a:ext cx="2743200" cy="365125"/>
          </a:xfrm>
        </p:spPr>
        <p:txBody>
          <a:bodyPr/>
          <a:lstStyle/>
          <a:p>
            <a:r>
              <a:rPr lang="en-US" sz="2400">
                <a:solidFill>
                  <a:schemeClr val="tx1"/>
                </a:solidFill>
                <a:cs typeface="Calibri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33988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52A4A-BB41-4AA5-BCA5-27A98A7CF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4532" y="173762"/>
            <a:ext cx="9400009" cy="1165880"/>
          </a:xfrm>
        </p:spPr>
        <p:txBody>
          <a:bodyPr>
            <a:normAutofit fontScale="90000"/>
          </a:bodyPr>
          <a:lstStyle/>
          <a:p>
            <a:pPr algn="ctr"/>
            <a:r>
              <a:rPr lang="en-US"/>
              <a:t>I/O workloads are mixed with computation workloads in clouds</a:t>
            </a:r>
          </a:p>
        </p:txBody>
      </p:sp>
      <p:sp>
        <p:nvSpPr>
          <p:cNvPr id="30" name="Slide Number Placeholder 6">
            <a:extLst>
              <a:ext uri="{FF2B5EF4-FFF2-40B4-BE49-F238E27FC236}">
                <a16:creationId xmlns:a16="http://schemas.microsoft.com/office/drawing/2014/main" id="{019A1F83-A51A-4947-896C-CA664E4BC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7601" y="6336714"/>
            <a:ext cx="2601839" cy="347524"/>
          </a:xfrm>
        </p:spPr>
        <p:txBody>
          <a:bodyPr/>
          <a:lstStyle/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t>5</a:t>
            </a:fld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E5C6AF2-210A-4EF2-89A3-E5F44848F8F6}"/>
              </a:ext>
            </a:extLst>
          </p:cNvPr>
          <p:cNvSpPr txBox="1"/>
          <p:nvPr/>
        </p:nvSpPr>
        <p:spPr>
          <a:xfrm>
            <a:off x="163391" y="1833905"/>
            <a:ext cx="11862292" cy="39703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I/O applications and computation applications are usually consolidated on the same server to improve system utilization.</a:t>
            </a:r>
            <a:endParaRPr lang="en-US" sz="2800" dirty="0">
              <a:cs typeface="Calibri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Even in the same application (e.g., a database server), some threads are computation intensive, and some other threads are I/O intensive.</a:t>
            </a:r>
            <a:endParaRPr lang="en-US" sz="2800" dirty="0">
              <a:cs typeface="Calibri"/>
            </a:endParaRPr>
          </a:p>
          <a:p>
            <a:pPr algn="just"/>
            <a:endParaRPr lang="en-US" sz="2000" dirty="0"/>
          </a:p>
          <a:p>
            <a:pPr algn="just"/>
            <a:endParaRPr lang="en-US" sz="2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The scheduling of I/O workloads affects both I/O and computation workloads.</a:t>
            </a:r>
            <a:endParaRPr lang="en-US" sz="2800" dirty="0">
              <a:cs typeface="Calibri"/>
            </a:endParaRPr>
          </a:p>
          <a:p>
            <a:pPr marL="914400" lvl="1" indent="-457200" algn="just">
              <a:buFont typeface="Calibri" panose="020F0502020204030204" pitchFamily="34" charset="0"/>
              <a:buChar char="−"/>
            </a:pPr>
            <a:r>
              <a:rPr lang="en-US" sz="2400" dirty="0">
                <a:solidFill>
                  <a:srgbClr val="00B0F0"/>
                </a:solidFill>
              </a:rPr>
              <a:t>High I/O throughput </a:t>
            </a:r>
            <a:r>
              <a:rPr lang="en-US" sz="2400" dirty="0"/>
              <a:t>is not the only requirement. </a:t>
            </a:r>
          </a:p>
          <a:p>
            <a:pPr marL="914400" lvl="1" indent="-457200" algn="just">
              <a:buFont typeface="Calibri" panose="020F0502020204030204" pitchFamily="34" charset="0"/>
              <a:buChar char="−"/>
            </a:pPr>
            <a:r>
              <a:rPr lang="en-US" sz="2400" dirty="0">
                <a:solidFill>
                  <a:srgbClr val="00B0F0"/>
                </a:solidFill>
              </a:rPr>
              <a:t>High I/O efficiency (low overhead) </a:t>
            </a:r>
            <a:r>
              <a:rPr lang="en-US" sz="2400" dirty="0"/>
              <a:t>is equally important to avoid degrading throughput of computation workloads.</a:t>
            </a:r>
          </a:p>
        </p:txBody>
      </p:sp>
    </p:spTree>
    <p:extLst>
      <p:ext uri="{BB962C8B-B14F-4D97-AF65-F5344CB8AC3E}">
        <p14:creationId xmlns:p14="http://schemas.microsoft.com/office/powerpoint/2010/main" val="228944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6">
            <a:extLst>
              <a:ext uri="{FF2B5EF4-FFF2-40B4-BE49-F238E27FC236}">
                <a16:creationId xmlns:a16="http://schemas.microsoft.com/office/drawing/2014/main" id="{019A1F83-A51A-4947-896C-CA664E4BC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8081" y="6372795"/>
            <a:ext cx="2601839" cy="347524"/>
          </a:xfrm>
        </p:spPr>
        <p:txBody>
          <a:bodyPr/>
          <a:lstStyle/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t>6</a:t>
            </a:fld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5C6AF2-210A-4EF2-89A3-E5F44848F8F6}"/>
              </a:ext>
            </a:extLst>
          </p:cNvPr>
          <p:cNvSpPr txBox="1"/>
          <p:nvPr/>
        </p:nvSpPr>
        <p:spPr>
          <a:xfrm>
            <a:off x="226142" y="1047604"/>
            <a:ext cx="11700387" cy="50783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spc="-100" dirty="0"/>
              <a:t>To improve I/O performance,  CPU scheduler </a:t>
            </a:r>
            <a:r>
              <a:rPr lang="en-US" sz="2800" spc="-100" dirty="0">
                <a:solidFill>
                  <a:srgbClr val="00B0F0"/>
                </a:solidFill>
              </a:rPr>
              <a:t>increases the responsiveness of I/O workloads to I/O events</a:t>
            </a:r>
            <a:r>
              <a:rPr lang="en-US" sz="2800" spc="-100" dirty="0"/>
              <a:t>.</a:t>
            </a:r>
            <a:endParaRPr lang="en-US" sz="2800" spc="-100" dirty="0">
              <a:cs typeface="Calibri"/>
            </a:endParaRPr>
          </a:p>
          <a:p>
            <a:pPr marL="914400" lvl="1" indent="-457200" algn="just">
              <a:buFont typeface="Calibri" panose="020F0502020204030204" pitchFamily="34" charset="0"/>
              <a:buChar char="−"/>
            </a:pPr>
            <a:r>
              <a:rPr lang="en-US" sz="2400" dirty="0"/>
              <a:t>Common pattern in I/O workloads: waiting for I/O events, responding and processing them, and generating new I/O requests.</a:t>
            </a:r>
          </a:p>
          <a:p>
            <a:pPr marL="914400" lvl="1" indent="-457200" algn="just">
              <a:buFont typeface="Calibri" panose="020F0502020204030204" pitchFamily="34" charset="0"/>
              <a:buChar char="−"/>
            </a:pPr>
            <a:r>
              <a:rPr lang="en-US" sz="2400" dirty="0"/>
              <a:t>Respond to I/O events quickly to keep I/O device busy.</a:t>
            </a:r>
          </a:p>
          <a:p>
            <a:pPr lvl="1" algn="just"/>
            <a:endParaRPr lang="en-US" sz="2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Existing techniques in CPU scheduler for increasing I/O responsiveness</a:t>
            </a:r>
            <a:endParaRPr lang="en-US" sz="2800" dirty="0">
              <a:cs typeface="Calibri"/>
            </a:endParaRPr>
          </a:p>
          <a:p>
            <a:pPr marL="914400" lvl="1" indent="-457200" algn="just">
              <a:buFont typeface="Calibri" panose="020F0502020204030204" pitchFamily="34" charset="0"/>
              <a:buChar char="−"/>
            </a:pPr>
            <a:r>
              <a:rPr lang="en-US" sz="2400" i="1" dirty="0">
                <a:solidFill>
                  <a:srgbClr val="00B0F0"/>
                </a:solidFill>
              </a:rPr>
              <a:t>Polling</a:t>
            </a:r>
            <a:r>
              <a:rPr lang="en-US" sz="2400" dirty="0"/>
              <a:t> </a:t>
            </a:r>
            <a:r>
              <a:rPr lang="en-US" sz="2000" dirty="0"/>
              <a:t>(</a:t>
            </a:r>
            <a:r>
              <a:rPr lang="en-US" sz="2000" dirty="0" err="1"/>
              <a:t>Jisoo</a:t>
            </a:r>
            <a:r>
              <a:rPr lang="en-US" sz="2000" dirty="0"/>
              <a:t> Yang et. al. [FAST’2012])</a:t>
            </a:r>
            <a:r>
              <a:rPr lang="en-US" sz="2400" dirty="0"/>
              <a:t>: I/O workloads enter busy loops while waiting for I/O events.</a:t>
            </a:r>
          </a:p>
          <a:p>
            <a:pPr marL="914400" lvl="1" indent="-457200" algn="just">
              <a:buFont typeface="Calibri" panose="020F0502020204030204" pitchFamily="34" charset="0"/>
              <a:buChar char="−"/>
            </a:pPr>
            <a:r>
              <a:rPr lang="en-US" sz="2400" i="1" dirty="0">
                <a:solidFill>
                  <a:srgbClr val="00B0F0"/>
                </a:solidFill>
              </a:rPr>
              <a:t>Priority boosting </a:t>
            </a:r>
            <a:r>
              <a:rPr lang="en-US" sz="2000" dirty="0"/>
              <a:t>(</a:t>
            </a:r>
            <a:r>
              <a:rPr lang="en-US" sz="2000" dirty="0" err="1"/>
              <a:t>xBalloon</a:t>
            </a:r>
            <a:r>
              <a:rPr lang="en-US" sz="2000" dirty="0"/>
              <a:t> [SoCC’2017])</a:t>
            </a:r>
            <a:r>
              <a:rPr lang="en-US" sz="2400" dirty="0"/>
              <a:t>: Prioritize I/O workloads to preempt running workloads.</a:t>
            </a:r>
          </a:p>
          <a:p>
            <a:pPr marL="914400" lvl="1" indent="-457200" algn="just">
              <a:buFont typeface="Calibri" panose="020F0502020204030204" pitchFamily="34" charset="0"/>
              <a:buChar char="−"/>
            </a:pPr>
            <a:r>
              <a:rPr lang="en-US" sz="2400" dirty="0"/>
              <a:t>Incur busy-looping and context switches and reduce resources available to other hardware threads.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B252A4A-BB41-4AA5-BCA5-27A98A7CF40F}"/>
              </a:ext>
            </a:extLst>
          </p:cNvPr>
          <p:cNvSpPr txBox="1">
            <a:spLocks/>
          </p:cNvSpPr>
          <p:nvPr/>
        </p:nvSpPr>
        <p:spPr>
          <a:xfrm>
            <a:off x="107933" y="0"/>
            <a:ext cx="10651067" cy="1165880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975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spc="-60" dirty="0"/>
              <a:t>Existing I/O-Improving techniques are inefficient on SMT processors</a:t>
            </a:r>
          </a:p>
        </p:txBody>
      </p:sp>
    </p:spTree>
    <p:extLst>
      <p:ext uri="{BB962C8B-B14F-4D97-AF65-F5344CB8AC3E}">
        <p14:creationId xmlns:p14="http://schemas.microsoft.com/office/powerpoint/2010/main" val="3314764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52A4A-BB41-4AA5-BCA5-27A98A7CF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385" y="137681"/>
            <a:ext cx="10423230" cy="1068488"/>
          </a:xfrm>
        </p:spPr>
        <p:txBody>
          <a:bodyPr>
            <a:normAutofit fontScale="90000"/>
          </a:bodyPr>
          <a:lstStyle/>
          <a:p>
            <a:pPr algn="ctr"/>
            <a:r>
              <a:rPr lang="en-US" i="1"/>
              <a:t>Polling</a:t>
            </a:r>
            <a:r>
              <a:rPr lang="en-US"/>
              <a:t> and </a:t>
            </a:r>
            <a:r>
              <a:rPr lang="en-US" i="1"/>
              <a:t>priority boosting </a:t>
            </a:r>
            <a:r>
              <a:rPr lang="en-US"/>
              <a:t>incur higher overhead in virtualized clouds </a:t>
            </a:r>
          </a:p>
        </p:txBody>
      </p:sp>
      <p:sp>
        <p:nvSpPr>
          <p:cNvPr id="30" name="Slide Number Placeholder 6">
            <a:extLst>
              <a:ext uri="{FF2B5EF4-FFF2-40B4-BE49-F238E27FC236}">
                <a16:creationId xmlns:a16="http://schemas.microsoft.com/office/drawing/2014/main" id="{019A1F83-A51A-4947-896C-CA664E4BC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8081" y="6372795"/>
            <a:ext cx="2601839" cy="347524"/>
          </a:xfrm>
        </p:spPr>
        <p:txBody>
          <a:bodyPr/>
          <a:lstStyle/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t>7</a:t>
            </a:fld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5C6AF2-210A-4EF2-89A3-E5F44848F8F6}"/>
              </a:ext>
            </a:extLst>
          </p:cNvPr>
          <p:cNvSpPr txBox="1"/>
          <p:nvPr/>
        </p:nvSpPr>
        <p:spPr>
          <a:xfrm>
            <a:off x="41571" y="1388713"/>
            <a:ext cx="12150429" cy="4401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Polling on one hardware thread slows down the computation on the other hardware thread by about 30%.</a:t>
            </a:r>
          </a:p>
          <a:p>
            <a:pPr marL="914400" lvl="1" indent="-457200" algn="just">
              <a:buFont typeface="Calibri" panose="020F0502020204030204" pitchFamily="34" charset="0"/>
              <a:buChar char="−"/>
            </a:pPr>
            <a:r>
              <a:rPr lang="en-US" sz="2400" dirty="0"/>
              <a:t>Execute repeatedly instructions controlling busy-loops.</a:t>
            </a:r>
          </a:p>
          <a:p>
            <a:pPr marL="914400" lvl="1" indent="-457200">
              <a:buFont typeface="Calibri" panose="020F0502020204030204" pitchFamily="34" charset="0"/>
              <a:buChar char="−"/>
            </a:pPr>
            <a:r>
              <a:rPr lang="en-US" sz="2400" dirty="0">
                <a:solidFill>
                  <a:srgbClr val="00B0F0"/>
                </a:solidFill>
              </a:rPr>
              <a:t>Incur costly VM_EXITs because polling is implemented at the host level.</a:t>
            </a:r>
            <a:endParaRPr lang="en-US" sz="2400" dirty="0">
              <a:solidFill>
                <a:srgbClr val="00B0F0"/>
              </a:solidFill>
              <a:cs typeface="Calibri"/>
            </a:endParaRPr>
          </a:p>
          <a:p>
            <a:pPr lvl="1"/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Switching vCPUs incurred by priority boosting on one hardware thread may slow down the computation on the other hardware thread by about 70%.</a:t>
            </a:r>
            <a:endParaRPr lang="en-US" sz="2800" dirty="0">
              <a:cs typeface="Calibri"/>
            </a:endParaRPr>
          </a:p>
          <a:p>
            <a:pPr marL="914400" lvl="1" indent="-457200" algn="just">
              <a:buFont typeface="Calibri" panose="020F0502020204030204" pitchFamily="34" charset="0"/>
              <a:buChar char="−"/>
            </a:pPr>
            <a:r>
              <a:rPr lang="en-US" sz="2400" dirty="0"/>
              <a:t>Save and restore contexts</a:t>
            </a:r>
          </a:p>
          <a:p>
            <a:pPr marL="914400" lvl="1" indent="-457200" algn="just">
              <a:buFont typeface="Calibri" panose="020F0502020204030204" pitchFamily="34" charset="0"/>
              <a:buChar char="−"/>
            </a:pPr>
            <a:r>
              <a:rPr lang="en-US" sz="2400" dirty="0"/>
              <a:t>Execute of scheduling algorithm</a:t>
            </a:r>
          </a:p>
          <a:p>
            <a:pPr marL="914400" lvl="1" indent="-457200">
              <a:buFont typeface="Calibri" panose="020F0502020204030204" pitchFamily="34" charset="0"/>
              <a:buChar char="−"/>
            </a:pPr>
            <a:r>
              <a:rPr lang="en-US" sz="2400" dirty="0">
                <a:solidFill>
                  <a:srgbClr val="00B0F0"/>
                </a:solidFill>
              </a:rPr>
              <a:t>Flush L1 data cache for security reasons </a:t>
            </a:r>
          </a:p>
          <a:p>
            <a:pPr marL="914400" lvl="1" indent="-457200">
              <a:buFont typeface="Calibri" panose="020F0502020204030204" pitchFamily="34" charset="0"/>
              <a:buChar char="−"/>
            </a:pPr>
            <a:r>
              <a:rPr lang="en-US" sz="2400" dirty="0">
                <a:solidFill>
                  <a:srgbClr val="00B0F0"/>
                </a:solidFill>
              </a:rPr>
              <a:t>Handle rescheduling inter-processor interrupts (IPIs)</a:t>
            </a:r>
          </a:p>
        </p:txBody>
      </p:sp>
    </p:spTree>
    <p:extLst>
      <p:ext uri="{BB962C8B-B14F-4D97-AF65-F5344CB8AC3E}">
        <p14:creationId xmlns:p14="http://schemas.microsoft.com/office/powerpoint/2010/main" val="4207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022" y="1620909"/>
            <a:ext cx="11687032" cy="4385457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227965" indent="-227965"/>
            <a:r>
              <a:rPr lang="en-US" sz="3600" dirty="0"/>
              <a:t>Problem: efficiently schedule I/O workload on SMT CPUs in virtualized clouds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 err="1">
                <a:solidFill>
                  <a:srgbClr val="00B0F0"/>
                </a:solidFill>
              </a:rPr>
              <a:t>vSMT</a:t>
            </a:r>
            <a:r>
              <a:rPr lang="en-US" sz="3600" dirty="0">
                <a:solidFill>
                  <a:srgbClr val="00B0F0"/>
                </a:solidFill>
              </a:rPr>
              <a:t>-IO</a:t>
            </a:r>
          </a:p>
          <a:p>
            <a:pPr marL="914400" lvl="1" indent="-457200">
              <a:buFont typeface="Calibri" panose="020F0502020204030204" pitchFamily="34" charset="0"/>
              <a:buChar char="−"/>
            </a:pPr>
            <a:r>
              <a:rPr lang="en-US" sz="3200" dirty="0">
                <a:solidFill>
                  <a:srgbClr val="00B0F0"/>
                </a:solidFill>
              </a:rPr>
              <a:t>Basic Idea: make I/O workloads "dormant" on hardware threads</a:t>
            </a:r>
          </a:p>
          <a:p>
            <a:pPr marL="914400" lvl="1" indent="-457200">
              <a:buFont typeface="Calibri" panose="020F0502020204030204" pitchFamily="34" charset="0"/>
              <a:buChar char="−"/>
            </a:pPr>
            <a:r>
              <a:rPr lang="en-US" sz="3200" dirty="0">
                <a:solidFill>
                  <a:srgbClr val="00B0F0"/>
                </a:solidFill>
              </a:rPr>
              <a:t>Key issues and solutions</a:t>
            </a:r>
            <a:endParaRPr lang="en-US" sz="3200" dirty="0">
              <a:solidFill>
                <a:srgbClr val="00B0F0"/>
              </a:solidFill>
              <a:cs typeface="Calibri"/>
            </a:endParaRPr>
          </a:p>
          <a:p>
            <a:pPr marL="227965" indent="-227965">
              <a:lnSpc>
                <a:spcPct val="100000"/>
              </a:lnSpc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Evaluation</a:t>
            </a:r>
          </a:p>
          <a:p>
            <a:pPr marL="914400" lvl="1" indent="-457200">
              <a:lnSpc>
                <a:spcPct val="100000"/>
              </a:lnSpc>
              <a:buFont typeface="Calibri" panose="020F0502020204030204" pitchFamily="34" charset="0"/>
              <a:buChar char="−"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KVM-based prototype implementation is tested with real world applications</a:t>
            </a:r>
          </a:p>
          <a:p>
            <a:pPr marL="914400" lvl="1" indent="-457200">
              <a:lnSpc>
                <a:spcPct val="100000"/>
              </a:lnSpc>
              <a:buFont typeface="Calibri" panose="020F0502020204030204" pitchFamily="34" charset="0"/>
              <a:buChar char="−"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Increases the throughput of both I/O workload (up to 88.3%) and computation workload (up to 123.1%)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D8FD3BBF-98AC-4C12-A797-165B7527C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2482" y="6202018"/>
            <a:ext cx="2743200" cy="365125"/>
          </a:xfrm>
        </p:spPr>
        <p:txBody>
          <a:bodyPr/>
          <a:lstStyle/>
          <a:p>
            <a:r>
              <a:rPr lang="en-US" sz="2400">
                <a:solidFill>
                  <a:schemeClr val="tx1"/>
                </a:solidFill>
                <a:cs typeface="Calibri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627478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77B90-2A13-45D7-8FF5-5DC58914E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27000"/>
            <a:ext cx="11785600" cy="1198563"/>
          </a:xfrm>
        </p:spPr>
        <p:txBody>
          <a:bodyPr>
            <a:normAutofit fontScale="90000"/>
          </a:bodyPr>
          <a:lstStyle/>
          <a:p>
            <a:pPr algn="ctr"/>
            <a:r>
              <a:rPr lang="en-US" spc="-100"/>
              <a:t>Basic idea: </a:t>
            </a:r>
            <a:r>
              <a:rPr lang="en-US" spc="-100">
                <a:ea typeface="+mj-lt"/>
                <a:cs typeface="+mj-lt"/>
              </a:rPr>
              <a:t>make I/O workloads "dormant" on hardware threads</a:t>
            </a:r>
            <a:endParaRPr lang="en-US" spc="-10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F8BCA-8E07-4C22-86A1-FCC70A1D1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599" y="1448070"/>
            <a:ext cx="12011881" cy="48400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US" dirty="0"/>
              <a:t>Motivated by the hardware design </a:t>
            </a:r>
            <a:r>
              <a:rPr lang="en-US" dirty="0">
                <a:ea typeface="+mn-lt"/>
                <a:cs typeface="+mn-lt"/>
              </a:rPr>
              <a:t>in SMT processors</a:t>
            </a:r>
            <a:r>
              <a:rPr lang="en-US" dirty="0"/>
              <a:t> for efficient blocking synchronization </a:t>
            </a:r>
            <a:r>
              <a:rPr lang="en-US" sz="2000" dirty="0"/>
              <a:t>(D.M. </a:t>
            </a:r>
            <a:r>
              <a:rPr lang="en-US" sz="2000" dirty="0" err="1"/>
              <a:t>Tullsen</a:t>
            </a:r>
            <a:r>
              <a:rPr lang="en-US" sz="2000" dirty="0"/>
              <a:t> et. al. [HPCA’1999])</a:t>
            </a:r>
            <a:r>
              <a:rPr lang="en-US" dirty="0"/>
              <a:t>.</a:t>
            </a:r>
          </a:p>
          <a:p>
            <a:pPr marL="227965" indent="-227965"/>
            <a:r>
              <a:rPr lang="en-US" dirty="0"/>
              <a:t>Key technique: </a:t>
            </a:r>
            <a:r>
              <a:rPr lang="en-US" b="1" dirty="0">
                <a:solidFill>
                  <a:srgbClr val="00B0F0"/>
                </a:solidFill>
              </a:rPr>
              <a:t>Context Retention</a:t>
            </a:r>
            <a:r>
              <a:rPr lang="en-US" dirty="0"/>
              <a:t>, an efficient blocking mechanism for vCPUs.</a:t>
            </a:r>
            <a:endParaRPr lang="en-US" b="1" dirty="0"/>
          </a:p>
          <a:p>
            <a:pPr marL="914400" lvl="1" indent="-457200" algn="just" defTabSz="914400">
              <a:buFont typeface="Calibri" panose="020F0502020204030204" pitchFamily="34" charset="0"/>
              <a:buChar char="−"/>
            </a:pPr>
            <a:r>
              <a:rPr lang="en-US" dirty="0"/>
              <a:t>A vCPU can “block” on a hardware thread and release all its resources while waiting for an I/O event (no busy-looping).</a:t>
            </a:r>
          </a:p>
          <a:p>
            <a:pPr marL="1257300" lvl="1" indent="-342900">
              <a:buFont typeface="Wingdings" panose="05000000000000000000" pitchFamily="2" charset="2"/>
              <a:buChar char="§"/>
            </a:pPr>
            <a:r>
              <a:rPr lang="en-US" sz="2200" dirty="0">
                <a:ea typeface="+mn-lt"/>
                <a:cs typeface="+mn-lt"/>
              </a:rPr>
              <a:t>High efficiency: other hardware threads can get extra resources</a:t>
            </a:r>
            <a:r>
              <a:rPr lang="en-US" sz="2200" dirty="0"/>
              <a:t>.</a:t>
            </a:r>
            <a:endParaRPr lang="en-US" sz="2200" dirty="0">
              <a:cs typeface="Calibri"/>
            </a:endParaRPr>
          </a:p>
          <a:p>
            <a:pPr marL="914400" lvl="1" indent="-457200" algn="just" defTabSz="914400">
              <a:buFont typeface="Calibri" panose="020F0502020204030204" pitchFamily="34" charset="0"/>
              <a:buChar char="−"/>
            </a:pPr>
            <a:r>
              <a:rPr lang="en-US" dirty="0"/>
              <a:t>The vCPU can be quickly “unblocked” without context switches upon the I/O event.</a:t>
            </a:r>
          </a:p>
          <a:p>
            <a:pPr marL="1257300" lvl="1" indent="-3429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00B0F0"/>
                </a:solidFill>
                <a:ea typeface="+mn-lt"/>
                <a:cs typeface="+mn-lt"/>
              </a:rPr>
              <a:t>High I/O performance</a:t>
            </a:r>
            <a:r>
              <a:rPr lang="en-US" sz="2200" dirty="0">
                <a:ea typeface="+mn-lt"/>
                <a:cs typeface="+mn-lt"/>
              </a:rPr>
              <a:t>: I/O workload can quickly resume execution.</a:t>
            </a:r>
          </a:p>
          <a:p>
            <a:pPr marL="1257300" lvl="1" indent="-3429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00B0F0"/>
                </a:solidFill>
                <a:ea typeface="+mn-lt"/>
                <a:cs typeface="+mn-lt"/>
              </a:rPr>
              <a:t>High efficiency</a:t>
            </a:r>
            <a:r>
              <a:rPr lang="en-US" sz="2200" dirty="0">
                <a:ea typeface="+mn-lt"/>
                <a:cs typeface="+mn-lt"/>
              </a:rPr>
              <a:t>: no context switches involved.</a:t>
            </a:r>
          </a:p>
          <a:p>
            <a:pPr marL="914400" lvl="1" indent="-457200" algn="just" defTabSz="914400">
              <a:buFont typeface="Calibri" panose="020F0502020204030204" pitchFamily="34" charset="0"/>
              <a:buChar char="−"/>
            </a:pPr>
            <a:r>
              <a:rPr lang="en-US" dirty="0"/>
              <a:t>Implemented with MONITOR/MWAIT support on Intel CPUs.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F6EF8026-444E-4329-A1D0-E286B607872D}"/>
              </a:ext>
            </a:extLst>
          </p:cNvPr>
          <p:cNvSpPr txBox="1">
            <a:spLocks/>
          </p:cNvSpPr>
          <p:nvPr/>
        </p:nvSpPr>
        <p:spPr>
          <a:xfrm>
            <a:off x="8888002" y="629470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F576B5-A459-41C2-82DA-A51836DD6250}" type="slidenum">
              <a:rPr lang="en-US" sz="2400" smtClean="0">
                <a:solidFill>
                  <a:schemeClr val="tx1"/>
                </a:solidFill>
              </a:rPr>
              <a:pPr/>
              <a:t>9</a:t>
            </a:fld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65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58C7E8B0DBA349ADEA4A04922DFFDB" ma:contentTypeVersion="2" ma:contentTypeDescription="Create a new document." ma:contentTypeScope="" ma:versionID="ecf6a1c67309315d6cdaed9f62f3121b">
  <xsd:schema xmlns:xsd="http://www.w3.org/2001/XMLSchema" xmlns:xs="http://www.w3.org/2001/XMLSchema" xmlns:p="http://schemas.microsoft.com/office/2006/metadata/properties" xmlns:ns3="39d3b6cb-121f-4885-8a53-4375814be658" targetNamespace="http://schemas.microsoft.com/office/2006/metadata/properties" ma:root="true" ma:fieldsID="9ed317d3308024c96707b68f00ea8df5" ns3:_="">
    <xsd:import namespace="39d3b6cb-121f-4885-8a53-4375814be65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d3b6cb-121f-4885-8a53-4375814be6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3DC2DF-BA3C-4DA7-9176-7A825D8D89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d3b6cb-121f-4885-8a53-4375814be6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5BEE45-81FB-47E6-8541-018B009A159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39d3b6cb-121f-4885-8a53-4375814be658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04424FD-0328-4A9B-A00C-66386D4429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362</TotalTime>
  <Words>2601</Words>
  <Application>Microsoft Office PowerPoint</Application>
  <PresentationFormat>Widescreen</PresentationFormat>
  <Paragraphs>339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Wingdings</vt:lpstr>
      <vt:lpstr>Office Theme</vt:lpstr>
      <vt:lpstr>vSMT-IO: Improving I/O Performance and Efficiency on SMT Processors in Virtualized Clouds</vt:lpstr>
      <vt:lpstr>SMT is widely enabled in clouds</vt:lpstr>
      <vt:lpstr>CPU scheduler is crucial for SMT processors</vt:lpstr>
      <vt:lpstr>Outline</vt:lpstr>
      <vt:lpstr>I/O workloads are mixed with computation workloads in clouds</vt:lpstr>
      <vt:lpstr>PowerPoint Presentation</vt:lpstr>
      <vt:lpstr>Polling and priority boosting incur higher overhead in virtualized clouds </vt:lpstr>
      <vt:lpstr>Outline</vt:lpstr>
      <vt:lpstr>Basic idea: make I/O workloads "dormant" on hardware threads</vt:lpstr>
      <vt:lpstr>Issue #1: uncontrolled context retention can diminish the benefits from SMT</vt:lpstr>
      <vt:lpstr>PowerPoint Presentation</vt:lpstr>
      <vt:lpstr>Issue #2: existing symbiotic scheduling techniques cannot handle mixed workloads</vt:lpstr>
      <vt:lpstr>Other issues</vt:lpstr>
      <vt:lpstr>vSMT-IO Implementation</vt:lpstr>
      <vt:lpstr>Outline</vt:lpstr>
      <vt:lpstr>Experimental Setup</vt:lpstr>
      <vt:lpstr>Evaluation applications and workloads</vt:lpstr>
      <vt:lpstr>Evaluation objectives</vt:lpstr>
      <vt:lpstr>Throughputs of eight benchmark pairs (one vCPU on each hardware thread)</vt:lpstr>
      <vt:lpstr>Throughputs of eight benchmark pairs (one vCPU on each hardware thread)</vt:lpstr>
      <vt:lpstr>Throughputs of eight benchmark pairs (one vCPU on each hardware thread)</vt:lpstr>
      <vt:lpstr>Throughputs of eight benchmark pairs (one vCPU on each hardware thread)</vt:lpstr>
      <vt:lpstr>Throughputs of eight benchmark pairs (two vCPUs time-share a hardware thread)</vt:lpstr>
      <vt:lpstr>Analyzing performance Improvement with DBT1 and MultipleClassify</vt:lpstr>
      <vt:lpstr>Analyzing performance Improvement with DBT1 and MultipleClassify</vt:lpstr>
      <vt:lpstr>Analyzing performance Improvement with DBT1 and MultipleClassify</vt:lpstr>
      <vt:lpstr>Response times of seven benchmarks  (two vCPUs time-share a hardware thread)</vt:lpstr>
      <vt:lpstr>vSMT-IO reduces response time by reducing scheduling delay of vCPUs</vt:lpstr>
      <vt:lpstr>Conclusions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Effectively Mitigating I/O Inactivity in vCPU Scheduling</dc:title>
  <dc:creator>harry</dc:creator>
  <cp:lastModifiedBy>Weiwei Jia</cp:lastModifiedBy>
  <cp:revision>3</cp:revision>
  <dcterms:created xsi:type="dcterms:W3CDTF">2018-06-29T17:40:36Z</dcterms:created>
  <dcterms:modified xsi:type="dcterms:W3CDTF">2020-07-30T21:50:17Z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0x0101003A58C7E8B0DBA349ADEA4A04922DFFDB</vt:lpwstr>
  </property>
</Properties>
</file>